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1" roundtripDataSignature="AMtx7mi2B7t4Dayy4nrT8pT6ysyR8EYU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F0F29-D8A8-740F-13D8-9EEBE8283300}" v="29" dt="2025-09-15T20:19:03.388"/>
    <p1510:client id="{74C7DE98-35F8-5C2C-C3E6-A56938D3184A}" v="150" dt="2025-09-14T19:49:15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/>
    <p:restoredTop sz="94712"/>
  </p:normalViewPr>
  <p:slideViewPr>
    <p:cSldViewPr snapToGrid="0">
      <p:cViewPr varScale="1">
        <p:scale>
          <a:sx n="105" d="100"/>
          <a:sy n="105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7cfc9425a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g27cfc9425a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aa627fc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8aa627fc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5f74b969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15f74b969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8ab84729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8ab84729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0c9e81e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00c9e81e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8aa627fc1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8aa627fc1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7cfc9425a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27cfc9425a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5" name="Google Shape;2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cfc9425a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g27cfc9425a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September 26</a:t>
            </a:r>
            <a:endParaRPr dirty="0"/>
          </a:p>
        </p:txBody>
      </p:sp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8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8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7909561" y="4314328"/>
            <a:ext cx="29109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1371600" y="4323845"/>
            <a:ext cx="640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077200" y="143086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>
            <a:spLocks noGrp="1"/>
          </p:cNvSpPr>
          <p:nvPr>
            <p:ph type="title"/>
          </p:nvPr>
        </p:nvSpPr>
        <p:spPr>
          <a:xfrm>
            <a:off x="685777" y="4697360"/>
            <a:ext cx="108219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>
            <a:spLocks noGrp="1"/>
          </p:cNvSpPr>
          <p:nvPr>
            <p:ph type="pic" idx="2"/>
          </p:nvPr>
        </p:nvSpPr>
        <p:spPr>
          <a:xfrm>
            <a:off x="681727" y="941439"/>
            <a:ext cx="10821900" cy="34782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>
            <a:off x="685800" y="5516715"/>
            <a:ext cx="108204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8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8"/>
          <p:cNvSpPr txBox="1">
            <a:spLocks noGrp="1"/>
          </p:cNvSpPr>
          <p:nvPr>
            <p:ph type="title"/>
          </p:nvPr>
        </p:nvSpPr>
        <p:spPr>
          <a:xfrm>
            <a:off x="685800" y="753532"/>
            <a:ext cx="10820400" cy="28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body" idx="1"/>
          </p:nvPr>
        </p:nvSpPr>
        <p:spPr>
          <a:xfrm>
            <a:off x="1024467" y="3649133"/>
            <a:ext cx="101304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9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9"/>
          <p:cNvSpPr txBox="1">
            <a:spLocks noGrp="1"/>
          </p:cNvSpPr>
          <p:nvPr>
            <p:ph type="title"/>
          </p:nvPr>
        </p:nvSpPr>
        <p:spPr>
          <a:xfrm>
            <a:off x="1024467" y="753533"/>
            <a:ext cx="10151400" cy="26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body" idx="1"/>
          </p:nvPr>
        </p:nvSpPr>
        <p:spPr>
          <a:xfrm>
            <a:off x="1303865" y="3365556"/>
            <a:ext cx="95928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2"/>
          </p:nvPr>
        </p:nvSpPr>
        <p:spPr>
          <a:xfrm>
            <a:off x="1024467" y="3959862"/>
            <a:ext cx="101514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29"/>
          <p:cNvSpPr txBox="1"/>
          <p:nvPr/>
        </p:nvSpPr>
        <p:spPr>
          <a:xfrm>
            <a:off x="476250" y="933450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9"/>
          <p:cNvSpPr txBox="1"/>
          <p:nvPr/>
        </p:nvSpPr>
        <p:spPr>
          <a:xfrm>
            <a:off x="10984230" y="2701290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0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0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300" cy="25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8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7814452" y="378883"/>
            <a:ext cx="291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685800" y="378883"/>
            <a:ext cx="699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2895600" y="761999"/>
            <a:ext cx="8610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>
            <a:off x="685800" y="2202080"/>
            <a:ext cx="34563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body" idx="2"/>
          </p:nvPr>
        </p:nvSpPr>
        <p:spPr>
          <a:xfrm>
            <a:off x="685799" y="2904565"/>
            <a:ext cx="34563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body" idx="3"/>
          </p:nvPr>
        </p:nvSpPr>
        <p:spPr>
          <a:xfrm>
            <a:off x="4368800" y="2201333"/>
            <a:ext cx="34563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body" idx="4"/>
          </p:nvPr>
        </p:nvSpPr>
        <p:spPr>
          <a:xfrm>
            <a:off x="4366858" y="2904067"/>
            <a:ext cx="34563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body" idx="5"/>
          </p:nvPr>
        </p:nvSpPr>
        <p:spPr>
          <a:xfrm>
            <a:off x="8051800" y="2192866"/>
            <a:ext cx="34563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body" idx="6"/>
          </p:nvPr>
        </p:nvSpPr>
        <p:spPr>
          <a:xfrm>
            <a:off x="8051801" y="2904565"/>
            <a:ext cx="34563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body" idx="1"/>
          </p:nvPr>
        </p:nvSpPr>
        <p:spPr>
          <a:xfrm>
            <a:off x="688618" y="4191000"/>
            <a:ext cx="34515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32"/>
          <p:cNvSpPr>
            <a:spLocks noGrp="1"/>
          </p:cNvSpPr>
          <p:nvPr>
            <p:ph type="pic" idx="2"/>
          </p:nvPr>
        </p:nvSpPr>
        <p:spPr>
          <a:xfrm>
            <a:off x="688618" y="2362200"/>
            <a:ext cx="345150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960"/>
              </a:srgbClr>
            </a:outerShdw>
          </a:effectLst>
        </p:spPr>
      </p:sp>
      <p:sp>
        <p:nvSpPr>
          <p:cNvPr id="117" name="Google Shape;117;p32"/>
          <p:cNvSpPr txBox="1">
            <a:spLocks noGrp="1"/>
          </p:cNvSpPr>
          <p:nvPr>
            <p:ph type="body" idx="3"/>
          </p:nvPr>
        </p:nvSpPr>
        <p:spPr>
          <a:xfrm>
            <a:off x="688618" y="4873764"/>
            <a:ext cx="3451500" cy="13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body" idx="4"/>
          </p:nvPr>
        </p:nvSpPr>
        <p:spPr>
          <a:xfrm>
            <a:off x="4374263" y="4191000"/>
            <a:ext cx="34488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32"/>
          <p:cNvSpPr>
            <a:spLocks noGrp="1"/>
          </p:cNvSpPr>
          <p:nvPr>
            <p:ph type="pic" idx="5"/>
          </p:nvPr>
        </p:nvSpPr>
        <p:spPr>
          <a:xfrm>
            <a:off x="4374263" y="2362200"/>
            <a:ext cx="344880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960"/>
              </a:srgbClr>
            </a:outerShdw>
          </a:effectLst>
        </p:spPr>
      </p:sp>
      <p:sp>
        <p:nvSpPr>
          <p:cNvPr id="120" name="Google Shape;120;p32"/>
          <p:cNvSpPr txBox="1">
            <a:spLocks noGrp="1"/>
          </p:cNvSpPr>
          <p:nvPr>
            <p:ph type="body" idx="6"/>
          </p:nvPr>
        </p:nvSpPr>
        <p:spPr>
          <a:xfrm>
            <a:off x="4374264" y="4873763"/>
            <a:ext cx="3448800" cy="13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7"/>
          </p:nvPr>
        </p:nvSpPr>
        <p:spPr>
          <a:xfrm>
            <a:off x="8049731" y="4191000"/>
            <a:ext cx="34566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32"/>
          <p:cNvSpPr>
            <a:spLocks noGrp="1"/>
          </p:cNvSpPr>
          <p:nvPr>
            <p:ph type="pic" idx="8"/>
          </p:nvPr>
        </p:nvSpPr>
        <p:spPr>
          <a:xfrm>
            <a:off x="8049855" y="2362200"/>
            <a:ext cx="344790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960"/>
              </a:srgbClr>
            </a:outerShdw>
          </a:effectLst>
        </p:spPr>
      </p:sp>
      <p:sp>
        <p:nvSpPr>
          <p:cNvPr id="123" name="Google Shape;123;p32"/>
          <p:cNvSpPr txBox="1">
            <a:spLocks noGrp="1"/>
          </p:cNvSpPr>
          <p:nvPr>
            <p:ph type="body" idx="9"/>
          </p:nvPr>
        </p:nvSpPr>
        <p:spPr>
          <a:xfrm>
            <a:off x="8049731" y="4873761"/>
            <a:ext cx="3452400" cy="13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 rot="5400000">
            <a:off x="4083899" y="-1203541"/>
            <a:ext cx="4024200" cy="10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4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4"/>
          <p:cNvSpPr txBox="1">
            <a:spLocks noGrp="1"/>
          </p:cNvSpPr>
          <p:nvPr>
            <p:ph type="title"/>
          </p:nvPr>
        </p:nvSpPr>
        <p:spPr>
          <a:xfrm rot="5400000">
            <a:off x="8526000" y="1667867"/>
            <a:ext cx="3903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body" idx="1"/>
          </p:nvPr>
        </p:nvSpPr>
        <p:spPr>
          <a:xfrm rot="5400000">
            <a:off x="3175117" y="-1405483"/>
            <a:ext cx="3903000" cy="82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dt" idx="10"/>
          </p:nvPr>
        </p:nvSpPr>
        <p:spPr>
          <a:xfrm>
            <a:off x="7814452" y="379941"/>
            <a:ext cx="291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ftr" idx="11"/>
          </p:nvPr>
        </p:nvSpPr>
        <p:spPr>
          <a:xfrm>
            <a:off x="685800" y="381000"/>
            <a:ext cx="699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53340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2"/>
          </p:nvPr>
        </p:nvSpPr>
        <p:spPr>
          <a:xfrm>
            <a:off x="6172200" y="2194559"/>
            <a:ext cx="53340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1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685800" y="753533"/>
            <a:ext cx="10820400" cy="28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1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685800" y="381001"/>
            <a:ext cx="69915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914409" y="2183802"/>
            <a:ext cx="5079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2"/>
          </p:nvPr>
        </p:nvSpPr>
        <p:spPr>
          <a:xfrm>
            <a:off x="685800" y="3132666"/>
            <a:ext cx="5311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3"/>
          </p:nvPr>
        </p:nvSpPr>
        <p:spPr>
          <a:xfrm>
            <a:off x="6400800" y="2183802"/>
            <a:ext cx="5105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4"/>
          </p:nvPr>
        </p:nvSpPr>
        <p:spPr>
          <a:xfrm>
            <a:off x="6172200" y="3132666"/>
            <a:ext cx="5334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1"/>
          </p:nvPr>
        </p:nvSpPr>
        <p:spPr>
          <a:xfrm>
            <a:off x="4995582" y="746759"/>
            <a:ext cx="6510600" cy="5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2"/>
          </p:nvPr>
        </p:nvSpPr>
        <p:spPr>
          <a:xfrm>
            <a:off x="685800" y="3124199"/>
            <a:ext cx="4114800" cy="30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6873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>
            <a:spLocks noGrp="1"/>
          </p:cNvSpPr>
          <p:nvPr>
            <p:ph type="pic" idx="2"/>
          </p:nvPr>
        </p:nvSpPr>
        <p:spPr>
          <a:xfrm>
            <a:off x="7861238" y="751241"/>
            <a:ext cx="3645000" cy="54675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6"/>
          <p:cNvSpPr txBox="1">
            <a:spLocks noGrp="1"/>
          </p:cNvSpPr>
          <p:nvPr>
            <p:ph type="body" idx="1"/>
          </p:nvPr>
        </p:nvSpPr>
        <p:spPr>
          <a:xfrm>
            <a:off x="685800" y="3124199"/>
            <a:ext cx="6873300" cy="30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7" descr="C2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7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headvocatesatuhlc@gmail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n.harvard.edu/daily/mediation/dispute-resolution-how-mediation-unfolds/" TargetMode="External"/><Relationship Id="rId7" Type="http://schemas.openxmlformats.org/officeDocument/2006/relationships/hyperlink" Target="https://law.uh.edu/blakely/mediatorcompetition/2020/Mediator%20B/Mediator%20B%20%20-%20Final%20Round.mp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w.uh.edu/blakely/mediatorcompetition/2022/Mediator%20H/Mediator%20H%20(15%20v%2022)%20Final%20Round.mp4" TargetMode="External"/><Relationship Id="rId5" Type="http://schemas.openxmlformats.org/officeDocument/2006/relationships/hyperlink" Target="https://www.americanbar.org/news/abanews/publications/youraba/2018/april-2018/experts-share-strategies-for-representing-clients-in-mediation-/" TargetMode="External"/><Relationship Id="rId4" Type="http://schemas.openxmlformats.org/officeDocument/2006/relationships/hyperlink" Target="https://www.pon.harvard.edu/daily/batna/translate-your-batna-to-the-current-deal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advocatesatuhlc.org/competitions/tom-newhouse-mediatio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b="1"/>
              <a:t>TOM NEWHOUSE</a:t>
            </a:r>
            <a:r>
              <a:rPr lang="en-US">
                <a:solidFill>
                  <a:srgbClr val="FF0000"/>
                </a:solidFill>
              </a:rPr>
              <a:t> </a:t>
            </a:r>
            <a:br>
              <a:rPr lang="en-US">
                <a:solidFill>
                  <a:srgbClr val="FF0000"/>
                </a:solidFill>
              </a:rPr>
            </a:br>
            <a:r>
              <a:rPr lang="en-US" b="1"/>
              <a:t>MEDIATION COMPETITION </a:t>
            </a:r>
            <a:endParaRPr/>
          </a:p>
        </p:txBody>
      </p:sp>
      <p:sp>
        <p:nvSpPr>
          <p:cNvPr id="145" name="Google Shape;145;p1"/>
          <p:cNvSpPr txBox="1">
            <a:spLocks noGrp="1"/>
          </p:cNvSpPr>
          <p:nvPr>
            <p:ph type="subTitle" idx="1"/>
          </p:nvPr>
        </p:nvSpPr>
        <p:spPr>
          <a:xfrm>
            <a:off x="1371600" y="4139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indent="0" algn="ctr"/>
            <a:r>
              <a:rPr lang="en-US" b="1" dirty="0"/>
              <a:t>Ebun Ayannusi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1" dirty="0"/>
              <a:t>eayannus@cougarnet.uh.edu</a:t>
            </a:r>
            <a:endParaRPr b="1" dirty="0"/>
          </a:p>
        </p:txBody>
      </p:sp>
      <p:sp>
        <p:nvSpPr>
          <p:cNvPr id="146" name="Google Shape;146;p1"/>
          <p:cNvSpPr txBox="1"/>
          <p:nvPr/>
        </p:nvSpPr>
        <p:spPr>
          <a:xfrm>
            <a:off x="5033900" y="3628600"/>
            <a:ext cx="24471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700"/>
            </a:pPr>
            <a:r>
              <a:rPr lang="en-US" sz="1700" b="0" i="1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October </a:t>
            </a:r>
            <a:r>
              <a:rPr lang="en-US" sz="1700" i="1" dirty="0">
                <a:latin typeface="Century Gothic"/>
                <a:ea typeface="Century Gothic"/>
                <a:cs typeface="Century Gothic"/>
                <a:sym typeface="Century Gothic"/>
              </a:rPr>
              <a:t>3 </a:t>
            </a:r>
            <a:r>
              <a:rPr lang="en-US" sz="1700" b="0" i="1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 </a:t>
            </a:r>
            <a:r>
              <a:rPr lang="en-US" sz="1700" i="1" dirty="0"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en-US" sz="1700" b="0" i="1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700" i="1" dirty="0">
                <a:latin typeface="Century Gothic"/>
                <a:ea typeface="Century Gothic"/>
                <a:cs typeface="Century Gothic"/>
                <a:sym typeface="Century Gothic"/>
              </a:rPr>
              <a:t>2025</a:t>
            </a:r>
            <a:endParaRPr sz="1700" b="0" i="1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How does scoring work?</a:t>
            </a:r>
            <a:endParaRPr/>
          </a:p>
        </p:txBody>
      </p:sp>
      <p:sp>
        <p:nvSpPr>
          <p:cNvPr id="202" name="Google Shape;202;p6"/>
          <p:cNvSpPr txBox="1">
            <a:spLocks noGrp="1"/>
          </p:cNvSpPr>
          <p:nvPr>
            <p:ph type="body" idx="1"/>
          </p:nvPr>
        </p:nvSpPr>
        <p:spPr>
          <a:xfrm>
            <a:off x="1042350" y="3681450"/>
            <a:ext cx="3981000" cy="1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1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Preparation</a:t>
            </a:r>
            <a:endParaRPr sz="1600"/>
          </a:p>
          <a:p>
            <a:pPr marL="685800" lvl="1" indent="-203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Case Analysis</a:t>
            </a:r>
            <a:endParaRPr sz="1600"/>
          </a:p>
          <a:p>
            <a:pPr marL="685800" lvl="1" indent="-203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Presentation of the Case</a:t>
            </a:r>
            <a:endParaRPr sz="1600"/>
          </a:p>
          <a:p>
            <a:pPr marL="685800" lvl="1" indent="-203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Client’s Goals &amp; Expectations</a:t>
            </a:r>
            <a:endParaRPr sz="1600"/>
          </a:p>
          <a:p>
            <a:pPr marL="685800" lvl="1" indent="-203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Understanding the Opposition</a:t>
            </a:r>
            <a:endParaRPr sz="1600"/>
          </a:p>
          <a:p>
            <a:pPr marL="9144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600"/>
          </a:p>
        </p:txBody>
      </p:sp>
      <p:sp>
        <p:nvSpPr>
          <p:cNvPr id="203" name="Google Shape;203;p6"/>
          <p:cNvSpPr txBox="1"/>
          <p:nvPr/>
        </p:nvSpPr>
        <p:spPr>
          <a:xfrm>
            <a:off x="1042345" y="5571268"/>
            <a:ext cx="9016500" cy="369300"/>
          </a:xfrm>
          <a:prstGeom prst="rect">
            <a:avLst/>
          </a:prstGeom>
          <a:gradFill>
            <a:gsLst>
              <a:gs pos="0">
                <a:srgbClr val="8C44A0"/>
              </a:gs>
              <a:gs pos="78000">
                <a:srgbClr val="821B99"/>
              </a:gs>
              <a:gs pos="100000">
                <a:srgbClr val="821B9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47058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Failure to reach a settlement will not impact your score!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685800" y="2415375"/>
            <a:ext cx="98106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Teams are scored out of 100 points in each round.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team with the higher score wins the round</a:t>
            </a:r>
            <a:r>
              <a:rPr lang="en-US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Judges score teams on a scale of 1-10 for each of the following criteria: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6"/>
          <p:cNvSpPr txBox="1"/>
          <p:nvPr/>
        </p:nvSpPr>
        <p:spPr>
          <a:xfrm>
            <a:off x="5023350" y="3681450"/>
            <a:ext cx="5177700" cy="15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85800" marR="0" lvl="1" indent="-203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Alternative Courses of Action</a:t>
            </a: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5800" marR="0" lvl="1" indent="-203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Answering &amp; Asking Questions</a:t>
            </a: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5800" marR="0" lvl="1" indent="-203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Attorney/Client Working Relationship</a:t>
            </a: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5800" marR="0" lvl="1" indent="-203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Client Performance</a:t>
            </a: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5800" marR="0" lvl="1" indent="-203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 Management</a:t>
            </a: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7cfc9425af_0_7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Criteria for advancing</a:t>
            </a:r>
            <a:endParaRPr/>
          </a:p>
        </p:txBody>
      </p:sp>
      <p:sp>
        <p:nvSpPr>
          <p:cNvPr id="211" name="Google Shape;211;g27cfc9425af_0_7"/>
          <p:cNvSpPr txBox="1"/>
          <p:nvPr/>
        </p:nvSpPr>
        <p:spPr>
          <a:xfrm>
            <a:off x="1042345" y="5571268"/>
            <a:ext cx="9016500" cy="369300"/>
          </a:xfrm>
          <a:prstGeom prst="rect">
            <a:avLst/>
          </a:prstGeom>
          <a:gradFill>
            <a:gsLst>
              <a:gs pos="0">
                <a:srgbClr val="8C44A0"/>
              </a:gs>
              <a:gs pos="78000">
                <a:srgbClr val="821B99"/>
              </a:gs>
              <a:gs pos="100000">
                <a:srgbClr val="821B99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47058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Failure to reach a settlement will not impact your score!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27cfc9425af_0_7"/>
          <p:cNvSpPr txBox="1"/>
          <p:nvPr/>
        </p:nvSpPr>
        <p:spPr>
          <a:xfrm>
            <a:off x="734250" y="2057375"/>
            <a:ext cx="102789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 teams advance to the semi-finals.</a:t>
            </a: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Advancement is decided based on the amount of wins out of the first two preliminary rounds.</a:t>
            </a: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there is a tie, then the team with the highest raw total score from both rounds advances.</a:t>
            </a: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 teams win both preliminary rounds and there are 8 semi-finalist slots.</a:t>
            </a: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would then look at the total raw score from both rounds (out of 200).</a:t>
            </a: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8 teams with the highest total raw score advance.</a:t>
            </a: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RULES &amp; CREDIT</a:t>
            </a:r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Students can earn 1 hour non substantive credit by:</a:t>
            </a:r>
            <a:endParaRPr sz="1800" dirty="0"/>
          </a:p>
          <a:p>
            <a:pPr marL="9144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Making a GOOD FAITH EFFORT in the competition, </a:t>
            </a:r>
            <a:r>
              <a:rPr lang="en-US" sz="1800" b="1" dirty="0"/>
              <a:t>and</a:t>
            </a:r>
            <a:r>
              <a:rPr lang="en-US" sz="1800" dirty="0"/>
              <a:t> </a:t>
            </a:r>
            <a:endParaRPr sz="1800" dirty="0"/>
          </a:p>
          <a:p>
            <a:pPr marL="9144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Completing the timely submission of the writing assignments</a:t>
            </a:r>
            <a:endParaRPr dirty="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Team Requirements</a:t>
            </a:r>
            <a:endParaRPr sz="1800" dirty="0"/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All teams must be dressed business professional</a:t>
            </a:r>
            <a:endParaRPr sz="1800" dirty="0"/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All teams are required to compete in 2 preliminary rounds (switching roles)</a:t>
            </a:r>
            <a:endParaRPr sz="1800" dirty="0"/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Team members must be in separate rooms </a:t>
            </a:r>
            <a:endParaRPr sz="1800" dirty="0"/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Cameras and microphones must be on during the entire competition </a:t>
            </a:r>
            <a:endParaRPr sz="1800" dirty="0"/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No virtual backgrounds allowed and you must be logged in from a computer</a:t>
            </a:r>
            <a:endParaRPr sz="1800" dirty="0"/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May not consult attorneys or professors for strategies or tactics</a:t>
            </a:r>
            <a:endParaRPr sz="1800" dirty="0"/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Must have the most recent version of zoom downloaded</a:t>
            </a:r>
            <a:endParaRPr sz="1800" dirty="0"/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Show good faith effort and be prepared - must not be intoxicated or hungover</a:t>
            </a:r>
            <a:endParaRPr sz="1800" dirty="0"/>
          </a:p>
          <a:p>
            <a:pPr marL="9144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8aa627fc13_0_0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ADVOCATE RULES</a:t>
            </a:r>
            <a:endParaRPr/>
          </a:p>
        </p:txBody>
      </p:sp>
      <p:sp>
        <p:nvSpPr>
          <p:cNvPr id="224" name="Google Shape;224;g28aa627fc13_0_0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Deadline to drop out of the competition is </a:t>
            </a:r>
            <a:r>
              <a:rPr lang="en-US" dirty="0">
                <a:highlight>
                  <a:srgbClr val="FFFF00"/>
                </a:highlight>
              </a:rPr>
              <a:t>September 29th 5pm</a:t>
            </a:r>
            <a:r>
              <a:rPr lang="en-US" dirty="0"/>
              <a:t>, 2025.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If a student fails to drop out before the deadline or fails to show up to competition they may be </a:t>
            </a:r>
            <a:r>
              <a:rPr lang="en-US" b="1" dirty="0"/>
              <a:t>suspended</a:t>
            </a:r>
            <a:r>
              <a:rPr lang="en-US" dirty="0"/>
              <a:t> from any advocates competition for 1 year.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If your partner fails to show up on the day of the competition you will compete as the client pro se, but you cannot advance to day two.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WRITING REQUIREMENTS</a:t>
            </a:r>
            <a:endParaRPr/>
          </a:p>
        </p:txBody>
      </p:sp>
      <p:sp>
        <p:nvSpPr>
          <p:cNvPr id="230" name="Google Shape;230;p12"/>
          <p:cNvSpPr txBox="1">
            <a:spLocks noGrp="1"/>
          </p:cNvSpPr>
          <p:nvPr>
            <p:ph type="body" idx="1"/>
          </p:nvPr>
        </p:nvSpPr>
        <p:spPr>
          <a:xfrm>
            <a:off x="666750" y="1968750"/>
            <a:ext cx="111855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1940"/>
              <a:buNone/>
            </a:pPr>
            <a:endParaRPr sz="5457" b="1" dirty="0"/>
          </a:p>
          <a:p>
            <a:pPr marL="228600" lvl="0" indent="-1752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5450" b="1" dirty="0">
                <a:highlight>
                  <a:srgbClr val="FFFF00"/>
                </a:highlight>
              </a:rPr>
              <a:t>ALL WRITING: 1” margin, Times New Roman, double spaced, 12 pt. font, name and team number on document.</a:t>
            </a:r>
            <a:endParaRPr sz="5450" b="1" dirty="0">
              <a:highlight>
                <a:srgbClr val="FFFF00"/>
              </a:highlight>
            </a:endParaRPr>
          </a:p>
          <a:p>
            <a:pPr marL="800100" lvl="1" indent="-3149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5450" b="1" dirty="0">
                <a:highlight>
                  <a:srgbClr val="FFFF00"/>
                </a:highlight>
              </a:rPr>
              <a:t>Each team member must complete the writing requirement separately.</a:t>
            </a:r>
            <a:endParaRPr sz="5450" b="1" dirty="0">
              <a:highlight>
                <a:srgbClr val="FFFF00"/>
              </a:highlight>
            </a:endParaRPr>
          </a:p>
          <a:p>
            <a:pPr marL="800100" lvl="1" indent="-3149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5450" b="1" dirty="0">
                <a:highlight>
                  <a:srgbClr val="FFFF00"/>
                </a:highlight>
              </a:rPr>
              <a:t>Email the documents to </a:t>
            </a:r>
            <a:r>
              <a:rPr lang="en-US" sz="5450" b="1" u="sng" dirty="0">
                <a:solidFill>
                  <a:schemeClr val="hlink"/>
                </a:solidFill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theadvocatesatuhlc@gmail.com</a:t>
            </a:r>
            <a:endParaRPr sz="5450" b="1" dirty="0">
              <a:solidFill>
                <a:schemeClr val="hlink"/>
              </a:solidFill>
              <a:highlight>
                <a:srgbClr val="FFFF00"/>
              </a:highlight>
            </a:endParaRPr>
          </a:p>
          <a:p>
            <a:pPr marL="1371600" lvl="2" indent="-3149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5450" b="1" dirty="0">
                <a:highlight>
                  <a:srgbClr val="FFFF00"/>
                </a:highlight>
              </a:rPr>
              <a:t>cc: eayannus@cougarnet.uh.edu</a:t>
            </a:r>
            <a:endParaRPr sz="5450" b="1" dirty="0">
              <a:highlight>
                <a:srgbClr val="FFFF00"/>
              </a:highlight>
            </a:endParaRPr>
          </a:p>
          <a:p>
            <a:pPr marL="800100" lvl="1" indent="-3149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450" b="1" dirty="0">
                <a:highlight>
                  <a:srgbClr val="FFFF00"/>
                </a:highlight>
              </a:rPr>
              <a:t>Round 1 and Round 2 are different problem sets. Please pick either the problem from Round 1 or Round 2 corresponding to your side (A or B) for the writing requirement. </a:t>
            </a:r>
            <a:endParaRPr sz="5450" b="1" dirty="0">
              <a:highlight>
                <a:srgbClr val="FFFF00"/>
              </a:highlight>
            </a:endParaRPr>
          </a:p>
          <a:p>
            <a:pPr marL="228600" lvl="0" indent="-1752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450" b="1" dirty="0"/>
              <a:t>Due October 2nd 2025: </a:t>
            </a:r>
            <a:r>
              <a:rPr lang="en-US" sz="5450" dirty="0"/>
              <a:t>Position Statement &amp; Proposed Settlement Strategy</a:t>
            </a:r>
            <a:endParaRPr sz="5450" dirty="0"/>
          </a:p>
          <a:p>
            <a:pPr marL="800100" lvl="1" indent="-3149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450" dirty="0"/>
              <a:t>You may discuss your position and strategy with your team but it must be drafted yourself.</a:t>
            </a:r>
            <a:endParaRPr sz="5450" dirty="0"/>
          </a:p>
          <a:p>
            <a:pPr marL="800100" lvl="1" indent="-3149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450" dirty="0"/>
              <a:t>Written mediation position statement </a:t>
            </a:r>
            <a:r>
              <a:rPr lang="en-US" sz="5450" b="1" dirty="0"/>
              <a:t>(1 page maximum)</a:t>
            </a:r>
            <a:endParaRPr sz="5450" dirty="0"/>
          </a:p>
          <a:p>
            <a:pPr marL="800100" lvl="1" indent="-3149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450" dirty="0"/>
              <a:t>A proposed settlement strategy in light of your position statement </a:t>
            </a:r>
            <a:r>
              <a:rPr lang="en-US" sz="5450" b="1" dirty="0"/>
              <a:t>(3-5 pages)</a:t>
            </a:r>
            <a:endParaRPr sz="5450" dirty="0"/>
          </a:p>
          <a:p>
            <a:pPr marL="228600" lvl="0" indent="-1752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450" b="1" dirty="0"/>
              <a:t>Due </a:t>
            </a:r>
            <a:r>
              <a:rPr lang="en-US" sz="5450" b="1" dirty="0">
                <a:highlight>
                  <a:srgbClr val="FFFF00"/>
                </a:highlight>
              </a:rPr>
              <a:t>October 19th</a:t>
            </a:r>
            <a:r>
              <a:rPr lang="en-US" sz="5450" b="1" dirty="0"/>
              <a:t> 2025: </a:t>
            </a:r>
            <a:r>
              <a:rPr lang="en-US" sz="5450" dirty="0"/>
              <a:t>Post-competition Analysis</a:t>
            </a:r>
            <a:endParaRPr sz="5450" dirty="0"/>
          </a:p>
          <a:p>
            <a:pPr marL="800100" lvl="1" indent="-3149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450" dirty="0"/>
              <a:t>You may discuss it with your team but must draft your own.  </a:t>
            </a:r>
            <a:r>
              <a:rPr lang="en-US" sz="5450" b="1" dirty="0"/>
              <a:t>(5 page minimum)</a:t>
            </a:r>
            <a:endParaRPr sz="5450" dirty="0"/>
          </a:p>
          <a:p>
            <a:pPr marL="800100" lvl="1" indent="-3149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450" dirty="0"/>
              <a:t>A post-competition analysis of the final outcome</a:t>
            </a:r>
            <a:endParaRPr sz="5450" dirty="0"/>
          </a:p>
          <a:p>
            <a:pPr marL="800100" lvl="1" indent="-3149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450" dirty="0"/>
              <a:t>How well did your team’s strategy work, what would you change etc.</a:t>
            </a:r>
            <a:endParaRPr sz="5450"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59700"/>
              <a:buNone/>
            </a:pPr>
            <a:endParaRPr sz="3350"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highlight>
                <a:srgbClr val="FFFF00"/>
              </a:highlight>
            </a:endParaRPr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CREDIT</a:t>
            </a:r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133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500" b="1" dirty="0"/>
              <a:t>Due October 2nd 2025 by 11:59 pm: </a:t>
            </a:r>
            <a:r>
              <a:rPr lang="en-US" sz="2500" dirty="0"/>
              <a:t>Position Statement</a:t>
            </a:r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300" dirty="0"/>
              <a:t>Mediators often require parties to provide a position statement prior to the mediation. </a:t>
            </a:r>
            <a:endParaRPr sz="2300" dirty="0"/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300" b="1" dirty="0"/>
              <a:t>Each</a:t>
            </a:r>
            <a:r>
              <a:rPr lang="en-US" sz="2300" dirty="0"/>
              <a:t> </a:t>
            </a:r>
            <a:r>
              <a:rPr lang="en-US" sz="2300" b="1" dirty="0"/>
              <a:t>team member</a:t>
            </a:r>
            <a:r>
              <a:rPr lang="en-US" sz="2300" dirty="0"/>
              <a:t> must submit their own </a:t>
            </a:r>
            <a:r>
              <a:rPr lang="en-US" sz="2300" b="1" dirty="0"/>
              <a:t>written Position Statement </a:t>
            </a:r>
            <a:r>
              <a:rPr lang="en-US" sz="2300" dirty="0"/>
              <a:t>not to exceed </a:t>
            </a:r>
            <a:r>
              <a:rPr lang="en-US" sz="2300" b="1" dirty="0"/>
              <a:t>one page </a:t>
            </a:r>
            <a:r>
              <a:rPr lang="en-US" sz="2300" dirty="0"/>
              <a:t>in length, with their team number on the document. </a:t>
            </a:r>
            <a:endParaRPr sz="2300" dirty="0"/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300" dirty="0"/>
              <a:t>Follow the </a:t>
            </a:r>
            <a:r>
              <a:rPr lang="en-US" sz="2300" b="1" dirty="0"/>
              <a:t>subject line </a:t>
            </a:r>
            <a:r>
              <a:rPr lang="en-US" sz="2300" dirty="0"/>
              <a:t>and </a:t>
            </a:r>
            <a:r>
              <a:rPr lang="en-US" sz="2300" b="1" dirty="0"/>
              <a:t>file name</a:t>
            </a:r>
            <a:r>
              <a:rPr lang="en-US" sz="2300" dirty="0"/>
              <a:t> requirements. </a:t>
            </a:r>
            <a:endParaRPr sz="2300" dirty="0"/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300" dirty="0"/>
              <a:t>Name document Last name_First Name_TNC_PositionStatement</a:t>
            </a:r>
            <a:endParaRPr sz="2300" dirty="0"/>
          </a:p>
          <a:p>
            <a:pPr marL="137160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300" dirty="0"/>
              <a:t> ex: Ayannusi Ebun TNC_PositionStatement</a:t>
            </a:r>
            <a:endParaRPr sz="2300" dirty="0"/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300" dirty="0"/>
              <a:t>The Position Statement should include the </a:t>
            </a:r>
            <a:r>
              <a:rPr lang="en-US" sz="2300" b="1" dirty="0"/>
              <a:t>legal and factual issues in dispute </a:t>
            </a:r>
            <a:r>
              <a:rPr lang="en-US" sz="2300" dirty="0"/>
              <a:t>from your team’s perspective, as well as </a:t>
            </a:r>
            <a:r>
              <a:rPr lang="en-US" sz="2300" b="1" dirty="0"/>
              <a:t>your team’s positions on the issues</a:t>
            </a:r>
            <a:r>
              <a:rPr lang="en-US" sz="2300" dirty="0"/>
              <a:t>.</a:t>
            </a:r>
            <a:endParaRPr sz="2300" dirty="0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5694"/>
              <a:buNone/>
            </a:pPr>
            <a:endParaRPr sz="2333"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84354"/>
              <a:buNone/>
            </a:pPr>
            <a:r>
              <a:rPr lang="en-US" sz="21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Positions are the surface objectives a party asserts that it desires as an outcome of negotiations, as opposed to interests, which are a party’s underlying needs whose fulfillment the conflict appears to be disrupting. </a:t>
            </a:r>
            <a:r>
              <a:rPr lang="en-US" sz="21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</a:t>
            </a:r>
            <a:r>
              <a:rPr lang="en-US" sz="21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“Get the neighbors to turn down their music” </a:t>
            </a:r>
            <a:r>
              <a:rPr lang="en-US" sz="21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(position) </a:t>
            </a:r>
            <a:r>
              <a:rPr lang="en-US" sz="21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“Enjoy time at home in peace and quiet” </a:t>
            </a:r>
            <a:r>
              <a:rPr lang="en-US" sz="21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(interest)</a:t>
            </a:r>
            <a:r>
              <a:rPr lang="en-US" sz="21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highlight>
                <a:srgbClr val="FFFF00"/>
              </a:highlight>
            </a:endParaRPr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CREDIT</a:t>
            </a:r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indent="-207010">
              <a:spcBef>
                <a:spcPts val="0"/>
              </a:spcBef>
              <a:buSzPct val="100000"/>
            </a:pPr>
            <a:r>
              <a:rPr lang="en-US" b="1" dirty="0"/>
              <a:t>Due October 2nd 2025 by 11:59 pm: </a:t>
            </a:r>
            <a:r>
              <a:rPr lang="en-US" dirty="0"/>
              <a:t>Settlement Strategy</a:t>
            </a:r>
          </a:p>
          <a:p>
            <a:pPr marL="228600" indent="-207010">
              <a:spcBef>
                <a:spcPts val="0"/>
              </a:spcBef>
              <a:buSzPct val="100000"/>
            </a:pPr>
            <a:endParaRPr lang="en-US" dirty="0"/>
          </a:p>
          <a:p>
            <a:pPr marL="685800" lvl="1" indent="-209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highlight>
                  <a:srgbClr val="FFFF00"/>
                </a:highlight>
              </a:rPr>
              <a:t>Length: 3-5 pages.</a:t>
            </a:r>
            <a:endParaRPr dirty="0">
              <a:highlight>
                <a:srgbClr val="FFFF00"/>
              </a:highlight>
            </a:endParaRPr>
          </a:p>
          <a:p>
            <a:pPr marL="685800" lvl="1" indent="-209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The settlement strategy is the risk assessment analysis of the client’s position and the strategy developed as a result of the legal &amp; factual analysis.</a:t>
            </a:r>
            <a:endParaRPr dirty="0"/>
          </a:p>
          <a:p>
            <a:pPr marL="685800" lvl="1" indent="-209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Include your client’s</a:t>
            </a:r>
            <a:endParaRPr dirty="0"/>
          </a:p>
          <a:p>
            <a:pPr marL="1143000" lvl="2" indent="-21082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Interests</a:t>
            </a:r>
            <a:endParaRPr dirty="0"/>
          </a:p>
          <a:p>
            <a:pPr marL="1143000" lvl="2" indent="-21082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Desired outcome going into the mediation</a:t>
            </a:r>
            <a:endParaRPr dirty="0"/>
          </a:p>
          <a:p>
            <a:pPr marL="1143000" lvl="2" indent="-21082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Best Alternative to a Negotiated Agreement (BATNA)</a:t>
            </a:r>
            <a:endParaRPr dirty="0"/>
          </a:p>
          <a:p>
            <a:pPr marL="1143000" lvl="2" indent="-21082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Worst Alternative to a Negotiated Agreement (WATNA)</a:t>
            </a:r>
            <a:endParaRPr dirty="0"/>
          </a:p>
          <a:p>
            <a:pPr marL="1143000" lvl="2" indent="-21082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What your client would be willing to accept or give up</a:t>
            </a:r>
            <a:endParaRPr dirty="0"/>
          </a:p>
          <a:p>
            <a:pPr marL="685800" lvl="1" indent="-209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The Opponent’s</a:t>
            </a:r>
            <a:endParaRPr dirty="0"/>
          </a:p>
          <a:p>
            <a:pPr marL="1143000" lvl="2" indent="-21082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Projected interests</a:t>
            </a:r>
            <a:endParaRPr dirty="0"/>
          </a:p>
          <a:p>
            <a:pPr marL="1143000" lvl="2" indent="-21082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Projected BATNA</a:t>
            </a:r>
            <a:endParaRPr dirty="0"/>
          </a:p>
          <a:p>
            <a:pPr marL="1143000" lvl="2" indent="-21082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Projected WATNA</a:t>
            </a:r>
            <a:endParaRPr dirty="0"/>
          </a:p>
          <a:p>
            <a:pPr marL="914400" lvl="1" indent="-354330" algn="l" rtl="0"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300" dirty="0"/>
              <a:t>Name document Last name_First Name_TNC_SettlementStrategy</a:t>
            </a:r>
            <a:endParaRPr sz="2300" dirty="0"/>
          </a:p>
          <a:p>
            <a:pPr marL="1371600" lvl="2" indent="-354330" algn="l" rtl="0"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300" dirty="0"/>
              <a:t> ex: Ayannusi_Ebun_TNC_SettlementSTrategy</a:t>
            </a:r>
            <a:endParaRPr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CREDIT</a:t>
            </a:r>
            <a:endParaRPr/>
          </a:p>
        </p:txBody>
      </p:sp>
      <p:sp>
        <p:nvSpPr>
          <p:cNvPr id="248" name="Google Shape;248;p15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b="1" dirty="0"/>
              <a:t>Final Writing Assignment due </a:t>
            </a:r>
            <a:r>
              <a:rPr lang="en-US" b="1" dirty="0">
                <a:highlight>
                  <a:srgbClr val="FFFF00"/>
                </a:highlight>
              </a:rPr>
              <a:t>October 19th</a:t>
            </a:r>
            <a:r>
              <a:rPr lang="en-US" b="1" dirty="0"/>
              <a:t> 2025 by 11:59 pm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 dirty="0"/>
              <a:t>5 page minimum: </a:t>
            </a:r>
            <a:r>
              <a:rPr lang="en-US" dirty="0"/>
              <a:t>post-competition analysis of the final outcome.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Detail what actually happened during the mediation in light of your team’s projected settlement strategy.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How well did your team’s strategy work, what would you change, etc.</a:t>
            </a:r>
            <a:endParaRPr dirty="0"/>
          </a:p>
          <a:p>
            <a:pPr marL="914400" lvl="1" indent="-376555" algn="l" rtl="0">
              <a:spcBef>
                <a:spcPts val="500"/>
              </a:spcBef>
              <a:spcAft>
                <a:spcPts val="0"/>
              </a:spcAft>
              <a:buSzPts val="2333"/>
              <a:buChar char="•"/>
            </a:pPr>
            <a:r>
              <a:rPr lang="en-US" sz="1800" dirty="0"/>
              <a:t>Name document Last </a:t>
            </a:r>
            <a:r>
              <a:rPr lang="en-US" sz="1800" dirty="0" err="1"/>
              <a:t>name_First</a:t>
            </a:r>
            <a:r>
              <a:rPr lang="en-US" sz="1800" dirty="0"/>
              <a:t> </a:t>
            </a:r>
            <a:r>
              <a:rPr lang="en-US" sz="1800" dirty="0" err="1"/>
              <a:t>Name_TNC_Reflection</a:t>
            </a:r>
            <a:endParaRPr sz="1800" dirty="0" err="1"/>
          </a:p>
          <a:p>
            <a:pPr marL="1371600" lvl="2" indent="-376555" algn="l" rtl="0">
              <a:spcBef>
                <a:spcPts val="500"/>
              </a:spcBef>
              <a:spcAft>
                <a:spcPts val="0"/>
              </a:spcAft>
              <a:buSzPts val="2333"/>
              <a:buChar char="•"/>
            </a:pPr>
            <a:r>
              <a:rPr lang="en-US" dirty="0"/>
              <a:t> ex: </a:t>
            </a:r>
            <a:r>
              <a:rPr lang="en-US" dirty="0" err="1"/>
              <a:t>Ayannusi_Ebun_TNC_Reflection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>
              <a:highlight>
                <a:srgbClr val="FFFF00"/>
              </a:highlight>
            </a:endParaRPr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5f74b96953_0_0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PRIZES</a:t>
            </a:r>
            <a:endParaRPr/>
          </a:p>
        </p:txBody>
      </p:sp>
      <p:sp>
        <p:nvSpPr>
          <p:cNvPr id="254" name="Google Shape;254;g15f74b96953_0_0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Winners will receive the following: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Cash prize 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Plaques (1</a:t>
            </a:r>
            <a:r>
              <a:rPr lang="en-US" sz="2400" baseline="30000" dirty="0"/>
              <a:t>st</a:t>
            </a:r>
            <a:r>
              <a:rPr lang="en-US" sz="2400" dirty="0"/>
              <a:t> and 2nd place)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Names posted on the advocacy website</a:t>
            </a:r>
            <a:endParaRPr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8ab84729c6_0_0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Last Years Sponsor: The Fuentes Firm</a:t>
            </a:r>
            <a:endParaRPr dirty="0"/>
          </a:p>
        </p:txBody>
      </p:sp>
      <p:sp>
        <p:nvSpPr>
          <p:cNvPr id="260" name="Google Shape;260;g28ab84729c6_0_0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The Fuentes Firm is an Insurance Defense Firm Located in Spring Texas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Locations all over Texas. 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Do all kinds of trucking accidents</a:t>
            </a:r>
          </a:p>
          <a:p>
            <a:pPr marL="5715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Will be Judges for the competition looking for new talent. 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This years sponsor is TBD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00c9e81e34_0_0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TOM NEWHOUSE MEDIATION COMPETITION?</a:t>
            </a:r>
            <a:endParaRPr/>
          </a:p>
        </p:txBody>
      </p:sp>
      <p:sp>
        <p:nvSpPr>
          <p:cNvPr id="152" name="Google Shape;152;g300c9e81e34_0_0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This is a mediation competition hosted by The Advocates. </a:t>
            </a:r>
          </a:p>
          <a:p>
            <a:pPr marL="11430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Students will be given a fact pattern and will have to negotiate with the opposing party in a mediation setting. 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Teams and the Mediator will be given the option to caucus in order to have private meetings between the Mediator and the party</a:t>
            </a:r>
            <a:r>
              <a:rPr lang="en-US"/>
              <a:t>. 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Writing requirements are based on a good faith effort and must be submitted timely.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8aa627fc13_0_5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Registration Link</a:t>
            </a:r>
            <a:endParaRPr dirty="0"/>
          </a:p>
        </p:txBody>
      </p:sp>
      <p:sp>
        <p:nvSpPr>
          <p:cNvPr id="266" name="Google Shape;266;g28aa627fc13_0_5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None/>
            </a:pPr>
            <a:r>
              <a:rPr lang="en-US" u="sng" dirty="0">
                <a:solidFill>
                  <a:schemeClr val="hlink"/>
                </a:solidFill>
              </a:rPr>
              <a:t>https://</a:t>
            </a:r>
            <a:r>
              <a:rPr lang="en-US" u="sng" dirty="0" err="1">
                <a:solidFill>
                  <a:schemeClr val="hlink"/>
                </a:solidFill>
              </a:rPr>
              <a:t>theadvocatesatuhlc.com</a:t>
            </a:r>
            <a:r>
              <a:rPr lang="en-US" u="sng" dirty="0">
                <a:solidFill>
                  <a:schemeClr val="hlink"/>
                </a:solidFill>
              </a:rPr>
              <a:t>/competitions/tom-</a:t>
            </a:r>
            <a:r>
              <a:rPr lang="en-US" u="sng" dirty="0" err="1">
                <a:solidFill>
                  <a:schemeClr val="hlink"/>
                </a:solidFill>
              </a:rPr>
              <a:t>newhouse</a:t>
            </a:r>
            <a:r>
              <a:rPr lang="en-US" u="sng" dirty="0">
                <a:solidFill>
                  <a:schemeClr val="hlink"/>
                </a:solidFill>
              </a:rPr>
              <a:t>-mediation/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Go to Advocates UHLC Website to register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>
              <a:buChar char="-"/>
            </a:pPr>
            <a:r>
              <a:rPr lang="en-US" dirty="0"/>
              <a:t>Registration is open September 18th at 8 am!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Registration closes September 22nd at 5pm (or after 28 teams have signed up).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7cfc9425af_0_15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272" name="Google Shape;272;g27cfc9425af_0_15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914400" lvl="1" indent="-3695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What is the mediation process?</a:t>
            </a:r>
            <a:endParaRPr sz="2400"/>
          </a:p>
          <a:p>
            <a:pPr marL="1371600" lvl="2" indent="-3695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https://www.pon.harvard.edu/daily/mediation/dispute-resolution-how-mediation-unfolds/</a:t>
            </a:r>
            <a:endParaRPr sz="2400"/>
          </a:p>
          <a:p>
            <a:pPr marL="914400" lvl="1" indent="-3695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What is a BATNA?</a:t>
            </a:r>
            <a:endParaRPr sz="2400"/>
          </a:p>
          <a:p>
            <a:pPr marL="1371600" lvl="2" indent="-3695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https://www.pon.harvard.edu/daily/batna/translate-your-batna-to-the-current-deal/</a:t>
            </a:r>
            <a:endParaRPr sz="2400"/>
          </a:p>
          <a:p>
            <a:pPr marL="914400" lvl="1" indent="-3695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Mediation Tips</a:t>
            </a:r>
            <a:endParaRPr sz="2400"/>
          </a:p>
          <a:p>
            <a:pPr marL="1371600" lvl="2" indent="-3695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5"/>
              </a:rPr>
              <a:t>https://www.americanbar.org/news/abanews/publications/youraba/2018/april-2018/experts-share-strategies-for-representing-clients-in-mediation-/</a:t>
            </a:r>
            <a:endParaRPr sz="2400"/>
          </a:p>
          <a:p>
            <a:pPr marL="914400" lvl="1" indent="-3695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Recorded Final Rounds from 2022</a:t>
            </a:r>
            <a:endParaRPr sz="2400"/>
          </a:p>
          <a:p>
            <a:pPr marL="1371600" lvl="2" indent="-3695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6"/>
              </a:rPr>
              <a:t>https://law.uh.edu/blakely/mediatorcompetition/2022/Mediator%20H/Mediator%20H%20(15%20v%2022)%20Final%20Round.mp4</a:t>
            </a:r>
            <a:endParaRPr sz="2400"/>
          </a:p>
          <a:p>
            <a:pPr marL="1371600" lvl="2" indent="-3695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7"/>
              </a:rPr>
              <a:t>https://law.uh.edu/blakely/mediatorcompetition/2020/Mediator%20B/Mediator%20B%20%20-%20Final%20Round.mp4</a:t>
            </a:r>
            <a:endParaRPr sz="2400"/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8" name="Google Shape;278;p16" descr="What Questions Should You Ask During the Product Lifecycle? | Machine Design"/>
          <p:cNvPicPr preferRelativeResize="0"/>
          <p:nvPr/>
        </p:nvPicPr>
        <p:blipFill rotWithShape="1">
          <a:blip r:embed="rId3">
            <a:alphaModFix amt="30000"/>
          </a:blip>
          <a:srcRect l="13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6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endParaRPr/>
          </a:p>
        </p:txBody>
      </p:sp>
      <p:pic>
        <p:nvPicPr>
          <p:cNvPr id="280" name="Google Shape;28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6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endParaRPr sz="7200"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US" sz="7200" b="1"/>
              <a:t>Questions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WHAT IS MEDIATION?</a:t>
            </a:r>
            <a:endParaRPr/>
          </a:p>
        </p:txBody>
      </p:sp>
      <p:sp>
        <p:nvSpPr>
          <p:cNvPr id="158" name="Google Shape;158;p2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163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1812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i="0"/>
              <a:t>Mediation</a:t>
            </a:r>
            <a:r>
              <a:rPr lang="en-US" i="0"/>
              <a:t> is a private process where a neutral third person (a mediator) helps the parties discuss and potentially resolve the dispute.</a:t>
            </a:r>
            <a:endParaRPr/>
          </a:p>
          <a:p>
            <a:pPr marL="228600" lvl="0" indent="-21812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ct val="100000"/>
              <a:buChar char="•"/>
            </a:pPr>
            <a:r>
              <a:rPr lang="en-US" b="1">
                <a:solidFill>
                  <a:srgbClr val="202124"/>
                </a:solidFill>
              </a:rPr>
              <a:t>C</a:t>
            </a:r>
            <a:r>
              <a:rPr lang="en-US" b="1" i="0">
                <a:solidFill>
                  <a:srgbClr val="202124"/>
                </a:solidFill>
              </a:rPr>
              <a:t>aucus: </a:t>
            </a:r>
            <a:r>
              <a:rPr lang="en-US" i="0">
                <a:solidFill>
                  <a:srgbClr val="202124"/>
                </a:solidFill>
              </a:rPr>
              <a:t>a confidential, private meeting held by the mediator with individual parties during the mediation process.</a:t>
            </a:r>
            <a:endParaRPr/>
          </a:p>
          <a:p>
            <a:pPr marL="685800" lvl="1" indent="-2190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Century Gothic"/>
              <a:buChar char="•"/>
            </a:pPr>
            <a:r>
              <a:rPr lang="en-US" i="0">
                <a:solidFill>
                  <a:srgbClr val="202124"/>
                </a:solidFill>
              </a:rPr>
              <a:t>Assumption is the conversation is confidential BUT you can ask the mediator to share certain information with the other side.</a:t>
            </a:r>
            <a:endParaRPr/>
          </a:p>
          <a:p>
            <a:pPr marL="228600" lvl="0" indent="-21812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ct val="100000"/>
              <a:buChar char="•"/>
            </a:pPr>
            <a:r>
              <a:rPr lang="en-US" b="1">
                <a:solidFill>
                  <a:srgbClr val="202124"/>
                </a:solidFill>
              </a:rPr>
              <a:t>Best Alternative to a Negotiated Agreement (BATNA): </a:t>
            </a:r>
            <a:r>
              <a:rPr lang="en-US">
                <a:solidFill>
                  <a:srgbClr val="202124"/>
                </a:solidFill>
              </a:rPr>
              <a:t>The BATNA represents the best-case scenario in the event that negotiations fail and a deal cannot be reached with the other party.  </a:t>
            </a:r>
            <a:endParaRPr/>
          </a:p>
          <a:p>
            <a:pPr marL="685800" lvl="1" indent="-21812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Century Gothic"/>
              <a:buChar char="•"/>
            </a:pPr>
            <a:r>
              <a:rPr lang="en-US" sz="2200">
                <a:solidFill>
                  <a:srgbClr val="202124"/>
                </a:solidFill>
              </a:rPr>
              <a:t>Consider the value of the relationship, the time, and the money, as well as the likelihood that the other party will live up to their obligations under an agreement.</a:t>
            </a:r>
            <a:endParaRPr/>
          </a:p>
          <a:p>
            <a:pPr marL="228600" lvl="0" indent="-21812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ct val="100000"/>
              <a:buChar char="•"/>
            </a:pPr>
            <a:r>
              <a:rPr lang="en-US" b="1">
                <a:solidFill>
                  <a:srgbClr val="202124"/>
                </a:solidFill>
              </a:rPr>
              <a:t>Worst Alternative to a Negotiated Agreement (WATNA): </a:t>
            </a:r>
            <a:r>
              <a:rPr lang="en-US">
                <a:solidFill>
                  <a:srgbClr val="202124"/>
                </a:solidFill>
              </a:rPr>
              <a:t>The WATNA represents the worst-case scenario in the event that negotiations fail and a deal cannot be reached with the other party.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Mediation puts the power of the law into the people’s hands!</a:t>
            </a:r>
            <a:endParaRPr/>
          </a:p>
          <a:p>
            <a:pPr marL="228600" lvl="0" indent="-10985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WHAT IS MEDIATION?</a:t>
            </a:r>
            <a:endParaRPr/>
          </a:p>
        </p:txBody>
      </p:sp>
      <p:sp>
        <p:nvSpPr>
          <p:cNvPr id="164" name="Google Shape;164;p3"/>
          <p:cNvSpPr txBox="1">
            <a:spLocks noGrp="1"/>
          </p:cNvSpPr>
          <p:nvPr>
            <p:ph type="body" idx="1"/>
          </p:nvPr>
        </p:nvSpPr>
        <p:spPr>
          <a:xfrm>
            <a:off x="685800" y="2057399"/>
            <a:ext cx="10820400" cy="4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5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/>
              <a:t>The mediator is in charge of caucuses and break out rooms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endParaRPr/>
          </a:p>
          <a:p>
            <a:pPr marL="228600" lvl="0" indent="-2285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/>
              <a:t>Each team consists of 2 students: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/>
              <a:t>Day 1 will have two fact patterns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/>
              <a:t>One as the </a:t>
            </a:r>
            <a:r>
              <a:rPr lang="en-US" b="1"/>
              <a:t>attorney</a:t>
            </a:r>
            <a:r>
              <a:rPr lang="en-US"/>
              <a:t> and other as the </a:t>
            </a:r>
            <a:r>
              <a:rPr lang="en-US" b="1"/>
              <a:t>client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/>
              <a:t>Teams </a:t>
            </a:r>
            <a:r>
              <a:rPr lang="en-US" b="1"/>
              <a:t>must switch roles </a:t>
            </a:r>
            <a:r>
              <a:rPr lang="en-US"/>
              <a:t>after the initial round</a:t>
            </a:r>
            <a:endParaRPr/>
          </a:p>
          <a:p>
            <a:pPr marL="228600" lvl="0" indent="-2285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/>
              <a:t>This is a closed research competition: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Your only sources are in the competition packet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You may make reasonable inferences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/>
              <a:t>Cannot agree to or state anything that is not within your authority </a:t>
            </a:r>
            <a:endParaRPr/>
          </a:p>
          <a:p>
            <a:pPr marL="228600" lvl="0" indent="-2285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/>
              <a:t>Each problem set has </a:t>
            </a:r>
            <a:r>
              <a:rPr lang="en-US" b="1"/>
              <a:t>General information</a:t>
            </a:r>
            <a:r>
              <a:rPr lang="en-US"/>
              <a:t>, given to both sides of the mediation.</a:t>
            </a:r>
            <a:endParaRPr/>
          </a:p>
          <a:p>
            <a:pPr marL="228600" lvl="0" indent="-2285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b="1"/>
              <a:t>Confidential information </a:t>
            </a:r>
            <a:r>
              <a:rPr lang="en-US"/>
              <a:t>is given only to one side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b="1"/>
              <a:t>Caucuses</a:t>
            </a:r>
            <a:r>
              <a:rPr lang="en-US"/>
              <a:t> may be called as many times as needed and may last as long as the teams/mediator decide—</a:t>
            </a:r>
            <a:r>
              <a:rPr lang="en-US" b="1"/>
              <a:t>be strategic about this!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7cfc9425af_0_25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BASICS</a:t>
            </a:r>
            <a:endParaRPr/>
          </a:p>
        </p:txBody>
      </p:sp>
      <p:sp>
        <p:nvSpPr>
          <p:cNvPr id="170" name="Google Shape;170;g27cfc9425af_0_25"/>
          <p:cNvSpPr txBox="1">
            <a:spLocks noGrp="1"/>
          </p:cNvSpPr>
          <p:nvPr>
            <p:ph type="body" idx="1"/>
          </p:nvPr>
        </p:nvSpPr>
        <p:spPr>
          <a:xfrm>
            <a:off x="685800" y="2194550"/>
            <a:ext cx="115062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28600" lvl="0" indent="-21765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8107"/>
              <a:t>Rounds will be 120 minutes + 10 minutes of Judge Feedback</a:t>
            </a:r>
            <a:endParaRPr sz="8107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8812"/>
              <a:buNone/>
            </a:pPr>
            <a:endParaRPr sz="8107"/>
          </a:p>
          <a:p>
            <a:pPr marL="228600" lvl="0" indent="-21765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8107" u="sng"/>
              <a:t>Each round is broken up into the following:</a:t>
            </a:r>
            <a:endParaRPr sz="8107" u="sng"/>
          </a:p>
          <a:p>
            <a:pPr marL="685800" lvl="1" indent="-23035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8107" b="1"/>
              <a:t>Mediator’s Opening Statement</a:t>
            </a:r>
            <a:endParaRPr sz="8107"/>
          </a:p>
          <a:p>
            <a:pPr marL="1143000" lvl="2" indent="-24305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8107"/>
              <a:t>Mediator explains the purpose and function of mediation and verifies the parties’ consent to the mediation process.</a:t>
            </a:r>
            <a:endParaRPr sz="8107"/>
          </a:p>
          <a:p>
            <a:pPr marL="685800" lvl="1" indent="-23035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8107" b="1"/>
              <a:t>Plaintiff’s Opening Statement</a:t>
            </a:r>
            <a:endParaRPr sz="8107"/>
          </a:p>
          <a:p>
            <a:pPr marL="1143000" lvl="2" indent="-24305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8107"/>
              <a:t>Plaintiff attorney and client outline opening positions and interests.</a:t>
            </a:r>
            <a:endParaRPr sz="8107"/>
          </a:p>
          <a:p>
            <a:pPr marL="685800" lvl="1" indent="-23035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8107" b="1"/>
              <a:t>Defendant’s Opening Statement</a:t>
            </a:r>
            <a:endParaRPr sz="8107"/>
          </a:p>
          <a:p>
            <a:pPr marL="1143000" lvl="2" indent="-24305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8107"/>
              <a:t>Defendant attorney and client outline opening positions and interests.</a:t>
            </a:r>
            <a:endParaRPr sz="8107"/>
          </a:p>
          <a:p>
            <a:pPr marL="685800" lvl="1" indent="-23035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8107" b="1"/>
              <a:t>Mediation Session</a:t>
            </a:r>
            <a:endParaRPr sz="8107"/>
          </a:p>
          <a:p>
            <a:pPr marL="1143000" lvl="2" indent="-24305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8107"/>
              <a:t>Mediators and parties work together through mutual exploration and caucuses to reach a joint settlement.</a:t>
            </a:r>
            <a:endParaRPr sz="8107"/>
          </a:p>
          <a:p>
            <a:pPr marL="13716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8812"/>
              <a:buNone/>
            </a:pPr>
            <a:endParaRPr sz="8107"/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8812"/>
              <a:buNone/>
            </a:pPr>
            <a:r>
              <a:rPr lang="en-US" sz="8107"/>
              <a:t>(5-10 minutes is suggested for each opening statement but it is up to your team)</a:t>
            </a:r>
            <a:endParaRPr sz="8107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1428"/>
              <a:buNone/>
            </a:pPr>
            <a:endParaRPr sz="2800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1428"/>
              <a:buNone/>
            </a:pPr>
            <a:endParaRPr sz="2800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PRELIMINARY &amp; SEMI SCHEDULE</a:t>
            </a:r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body" idx="1"/>
          </p:nvPr>
        </p:nvSpPr>
        <p:spPr>
          <a:xfrm>
            <a:off x="228600" y="2069502"/>
            <a:ext cx="6055242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•"/>
            </a:pPr>
            <a:r>
              <a:rPr lang="en-US" u="sng" dirty="0">
                <a:solidFill>
                  <a:srgbClr val="FF0000"/>
                </a:solidFill>
              </a:rPr>
              <a:t>Friday, October 03, 2025 – Preliminaries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 dirty="0"/>
              <a:t>9:30 AM </a:t>
            </a:r>
            <a:r>
              <a:rPr lang="en-US" dirty="0"/>
              <a:t>🡪 Check in via Zoom for Round 1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 dirty="0"/>
              <a:t>9:45 AM </a:t>
            </a:r>
            <a:r>
              <a:rPr lang="en-US" dirty="0"/>
              <a:t>🡪 Log into your Zoom room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 dirty="0"/>
              <a:t>10:00 AM –12:30 PM </a:t>
            </a:r>
            <a:r>
              <a:rPr lang="en-US" dirty="0"/>
              <a:t>🡪 Preliminary Round 1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 dirty="0"/>
              <a:t>1:30 PM </a:t>
            </a:r>
            <a:r>
              <a:rPr lang="en-US" dirty="0"/>
              <a:t>🡪 Check in via Zoom for Round 2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 dirty="0"/>
              <a:t>1:45 PM </a:t>
            </a:r>
            <a:r>
              <a:rPr lang="en-US" dirty="0"/>
              <a:t>🡪 Log into your Zoom room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 dirty="0"/>
              <a:t>2:00 PM – 4:30 PM </a:t>
            </a:r>
            <a:r>
              <a:rPr lang="en-US" dirty="0"/>
              <a:t>🡪 Preliminary Round 2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 dirty="0"/>
              <a:t>5:00 PM </a:t>
            </a:r>
            <a:r>
              <a:rPr lang="en-US" dirty="0"/>
              <a:t>🡪 Announcement of Teams that Advance</a:t>
            </a:r>
            <a:endParaRPr dirty="0"/>
          </a:p>
        </p:txBody>
      </p:sp>
      <p:sp>
        <p:nvSpPr>
          <p:cNvPr id="177" name="Google Shape;177;p7"/>
          <p:cNvSpPr txBox="1">
            <a:spLocks noGrp="1"/>
          </p:cNvSpPr>
          <p:nvPr>
            <p:ph type="body" idx="2"/>
          </p:nvPr>
        </p:nvSpPr>
        <p:spPr>
          <a:xfrm>
            <a:off x="6363586" y="2082918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•"/>
            </a:pPr>
            <a:r>
              <a:rPr lang="en-US" u="sng" dirty="0">
                <a:solidFill>
                  <a:srgbClr val="FF0000"/>
                </a:solidFill>
              </a:rPr>
              <a:t>Saturday, October 04, 2025 – Semi’s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 dirty="0"/>
              <a:t>9:30 AM </a:t>
            </a:r>
            <a:r>
              <a:rPr lang="en-US" dirty="0"/>
              <a:t>🡪 Check in via Zoom for Semifinals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 dirty="0"/>
              <a:t>9:45 AM </a:t>
            </a:r>
            <a:r>
              <a:rPr lang="en-US" dirty="0"/>
              <a:t>🡪 Log in to your Zoom Room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 dirty="0"/>
              <a:t>10:00 AM – 12:30 PM </a:t>
            </a:r>
            <a:r>
              <a:rPr lang="en-US" dirty="0"/>
              <a:t>🡪 Semi Final Round </a:t>
            </a:r>
            <a:endParaRPr dirty="0"/>
          </a:p>
          <a:p>
            <a:pPr marL="9144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/>
          </a:p>
        </p:txBody>
      </p:sp>
      <p:sp>
        <p:nvSpPr>
          <p:cNvPr id="178" name="Google Shape;178;p7"/>
          <p:cNvSpPr txBox="1"/>
          <p:nvPr/>
        </p:nvSpPr>
        <p:spPr>
          <a:xfrm>
            <a:off x="978195" y="5932309"/>
            <a:ext cx="10164600" cy="369300"/>
          </a:xfrm>
          <a:prstGeom prst="rect">
            <a:avLst/>
          </a:prstGeom>
          <a:gradFill>
            <a:gsLst>
              <a:gs pos="0">
                <a:srgbClr val="8C44A0"/>
              </a:gs>
              <a:gs pos="78000">
                <a:srgbClr val="821B99"/>
              </a:gs>
              <a:gs pos="100000">
                <a:srgbClr val="821B9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47058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must login to the  Zoom session using a computer, you cannot use your cell phone!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CHAMPIONSHIP SCHEDULE</a:t>
            </a:r>
            <a:endParaRPr/>
          </a:p>
        </p:txBody>
      </p:sp>
      <p:sp>
        <p:nvSpPr>
          <p:cNvPr id="184" name="Google Shape;184;p8"/>
          <p:cNvSpPr txBox="1">
            <a:spLocks noGrp="1"/>
          </p:cNvSpPr>
          <p:nvPr>
            <p:ph type="body" idx="1"/>
          </p:nvPr>
        </p:nvSpPr>
        <p:spPr>
          <a:xfrm>
            <a:off x="685798" y="2194559"/>
            <a:ext cx="10318899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•"/>
            </a:pPr>
            <a:r>
              <a:rPr lang="en-US" u="sng" dirty="0">
                <a:solidFill>
                  <a:srgbClr val="FF0000"/>
                </a:solidFill>
              </a:rPr>
              <a:t>Saturday, October 04 – Championship Rounds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 dirty="0"/>
              <a:t>1:00 PM </a:t>
            </a:r>
            <a:r>
              <a:rPr lang="en-US" dirty="0"/>
              <a:t>🡪 Check in via Zoom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 dirty="0"/>
              <a:t>1:15 PM </a:t>
            </a:r>
            <a:r>
              <a:rPr lang="en-US" dirty="0"/>
              <a:t>🡪 Log in to your Zoom Room (team 1 and 2)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 dirty="0"/>
              <a:t>1:30 PM – 3:30 PM </a:t>
            </a:r>
            <a:r>
              <a:rPr lang="en-US" dirty="0"/>
              <a:t>🡪 First Championship Round (team 1 and 2)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 dirty="0"/>
              <a:t>3:45 PM </a:t>
            </a:r>
            <a:r>
              <a:rPr lang="en-US" dirty="0"/>
              <a:t>🡪 Log in to your Zoom room (team 3 and 4)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 dirty="0"/>
              <a:t>4:00 PM – 6:00 PM </a:t>
            </a:r>
            <a:r>
              <a:rPr lang="en-US" dirty="0"/>
              <a:t>🡪 Second Championship Round (team 3 and 4)</a:t>
            </a:r>
            <a:endParaRPr dirty="0"/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b="1" dirty="0"/>
              <a:t>6:15 PM - 6:30 PM </a:t>
            </a:r>
            <a:r>
              <a:rPr lang="en-US" dirty="0"/>
              <a:t>🡪 Announcement of Winners </a:t>
            </a:r>
            <a:endParaRPr b="1" dirty="0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REGISTRATION</a:t>
            </a:r>
            <a:endParaRPr/>
          </a:p>
        </p:txBody>
      </p:sp>
      <p:sp>
        <p:nvSpPr>
          <p:cNvPr id="190" name="Google Shape;190;p9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  <a:buClr>
                <a:schemeClr val="accent1"/>
              </a:buClr>
              <a:buSzPts val="2800"/>
            </a:pPr>
            <a:r>
              <a:rPr lang="en-US" sz="2800" b="1" u="sng" dirty="0">
                <a:solidFill>
                  <a:schemeClr val="accent1"/>
                </a:solidFill>
              </a:rPr>
              <a:t>Registration is live Thursday, September 18th at 8 am!</a:t>
            </a:r>
            <a:endParaRPr dirty="0">
              <a:solidFill>
                <a:schemeClr val="accen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b="1" dirty="0"/>
              <a:t>Must pay a Competition fee </a:t>
            </a:r>
            <a:endParaRPr dirty="0"/>
          </a:p>
          <a:p>
            <a:pPr marL="685800" lvl="1" indent="-238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$100 for two non-Advocates Members (per team so $50 each)</a:t>
            </a:r>
            <a:endParaRPr dirty="0"/>
          </a:p>
          <a:p>
            <a:pPr marL="685800" lvl="1" indent="-238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$20 for two Advocates Members (per team so $10 each)</a:t>
            </a:r>
            <a:endParaRPr dirty="0"/>
          </a:p>
          <a:p>
            <a:pPr marL="685800" lvl="1" indent="-225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$60 for one advocate and one non-advocate member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b="1" dirty="0"/>
              <a:t>Submit registration form on the Advocates website and submit payment</a:t>
            </a:r>
            <a:endParaRPr b="1" dirty="0"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b="1" dirty="0">
                <a:hlinkClick r:id="rId3"/>
              </a:rPr>
              <a:t>https://theadvocatesatuhlc.org/competitions/tom-newhouse-mediation/</a:t>
            </a:r>
            <a:endParaRPr b="1" dirty="0"/>
          </a:p>
          <a:p>
            <a:pPr lvl="1">
              <a:spcBef>
                <a:spcPts val="1000"/>
              </a:spcBef>
              <a:buClr>
                <a:srgbClr val="000000"/>
              </a:buClr>
            </a:pPr>
            <a:r>
              <a:rPr lang="en-US" b="1" dirty="0">
                <a:solidFill>
                  <a:srgbClr val="FF0000"/>
                </a:solidFill>
              </a:rPr>
              <a:t>Registration closes on Monday September 22nd at 5 pm, or after 28 teams have signed up.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200"/>
              <a:buChar char="•"/>
            </a:pPr>
            <a:r>
              <a:rPr lang="en-US" b="1" dirty="0">
                <a:solidFill>
                  <a:srgbClr val="FF0000"/>
                </a:solidFill>
              </a:rPr>
              <a:t>If you encounter a registration issue, please reach out to me!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28600" lvl="0" indent="-990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b="1" u="sng" dirty="0">
              <a:solidFill>
                <a:schemeClr val="accent1"/>
              </a:solidFill>
            </a:endParaRPr>
          </a:p>
          <a:p>
            <a:pPr marL="228600" lvl="0" indent="-990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b="1" u="sng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HOW WILL IT WORK?</a:t>
            </a:r>
            <a:endParaRPr/>
          </a:p>
        </p:txBody>
      </p:sp>
      <p:sp>
        <p:nvSpPr>
          <p:cNvPr id="196" name="Google Shape;196;p10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Teams will get a confirmation of who’s registered and their team number after registration closes.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Fact patterns will be made available </a:t>
            </a:r>
            <a:r>
              <a:rPr lang="en-US" sz="3200" b="1"/>
              <a:t>one (1) week before the competition</a:t>
            </a:r>
            <a:r>
              <a:rPr lang="en-US" sz="3200"/>
              <a:t>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Zoom links will be sent to each individual team prior to the competition weekend. </a:t>
            </a: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2040</Words>
  <Application>Microsoft Macintosh PowerPoint</Application>
  <PresentationFormat>Widescreen</PresentationFormat>
  <Paragraphs>221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Times New Roman</vt:lpstr>
      <vt:lpstr>Century Gothic</vt:lpstr>
      <vt:lpstr>Courier New</vt:lpstr>
      <vt:lpstr>Arial</vt:lpstr>
      <vt:lpstr>Vapor Trail</vt:lpstr>
      <vt:lpstr>TOM NEWHOUSE  MEDIATION COMPETITION </vt:lpstr>
      <vt:lpstr>WHAT IS THE TOM NEWHOUSE MEDIATION COMPETITION?</vt:lpstr>
      <vt:lpstr>WHAT IS MEDIATION?</vt:lpstr>
      <vt:lpstr>WHAT IS MEDIATION?</vt:lpstr>
      <vt:lpstr>BASICS</vt:lpstr>
      <vt:lpstr>PRELIMINARY &amp; SEMI SCHEDULE</vt:lpstr>
      <vt:lpstr>CHAMPIONSHIP SCHEDULE</vt:lpstr>
      <vt:lpstr>REGISTRATION</vt:lpstr>
      <vt:lpstr>HOW WILL IT WORK?</vt:lpstr>
      <vt:lpstr>How does scoring work?</vt:lpstr>
      <vt:lpstr>Criteria for advancing</vt:lpstr>
      <vt:lpstr>RULES &amp; CREDIT</vt:lpstr>
      <vt:lpstr>ADVOCATE RULES</vt:lpstr>
      <vt:lpstr>WRITING REQUIREMENTS</vt:lpstr>
      <vt:lpstr>CREDIT</vt:lpstr>
      <vt:lpstr>CREDIT</vt:lpstr>
      <vt:lpstr>CREDIT</vt:lpstr>
      <vt:lpstr>PRIZES</vt:lpstr>
      <vt:lpstr>Last Years Sponsor: The Fuentes Firm</vt:lpstr>
      <vt:lpstr>Registration Link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Lama Zakzok</dc:creator>
  <cp:lastModifiedBy>Ebun Ayannusi</cp:lastModifiedBy>
  <cp:revision>80</cp:revision>
  <dcterms:created xsi:type="dcterms:W3CDTF">2020-09-28T19:19:44Z</dcterms:created>
  <dcterms:modified xsi:type="dcterms:W3CDTF">2025-09-17T12:34:22Z</dcterms:modified>
</cp:coreProperties>
</file>