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RAT603fAuzkBEIvSXHIYp1v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11DA3-81B6-4FBC-946A-F320FEC13A7D}" v="1" dt="2026-02-02T20:12:37.178"/>
    <p1510:client id="{726E9805-193D-CA0E-2149-CDA2D01775B7}" v="32" dt="2026-02-02T18:29:05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vercash, Sarah" userId="20378faa-33b3-4af1-a922-53ec3b65ee92" providerId="ADAL" clId="{B26A11E8-8ACF-4193-B19F-44B6EA26C250}"/>
    <pc:docChg chg="undo custSel modSld">
      <pc:chgData name="Overcash, Sarah" userId="20378faa-33b3-4af1-a922-53ec3b65ee92" providerId="ADAL" clId="{B26A11E8-8ACF-4193-B19F-44B6EA26C250}" dt="2026-02-02T20:13:19.643" v="308" actId="20577"/>
      <pc:docMkLst>
        <pc:docMk/>
      </pc:docMkLst>
      <pc:sldChg chg="addSp delSp modSp mod">
        <pc:chgData name="Overcash, Sarah" userId="20378faa-33b3-4af1-a922-53ec3b65ee92" providerId="ADAL" clId="{B26A11E8-8ACF-4193-B19F-44B6EA26C250}" dt="2026-01-09T21:49:16.464" v="224" actId="21"/>
        <pc:sldMkLst>
          <pc:docMk/>
          <pc:sldMk cId="0" sldId="256"/>
        </pc:sldMkLst>
      </pc:sldChg>
      <pc:sldChg chg="addSp modSp mod">
        <pc:chgData name="Overcash, Sarah" userId="20378faa-33b3-4af1-a922-53ec3b65ee92" providerId="ADAL" clId="{B26A11E8-8ACF-4193-B19F-44B6EA26C250}" dt="2026-02-02T20:13:19.643" v="308" actId="20577"/>
        <pc:sldMkLst>
          <pc:docMk/>
          <pc:sldMk cId="0" sldId="258"/>
        </pc:sldMkLst>
        <pc:spChg chg="mod">
          <ac:chgData name="Overcash, Sarah" userId="20378faa-33b3-4af1-a922-53ec3b65ee92" providerId="ADAL" clId="{B26A11E8-8ACF-4193-B19F-44B6EA26C250}" dt="2026-02-02T19:57:16.653" v="251" actId="1076"/>
          <ac:spMkLst>
            <pc:docMk/>
            <pc:sldMk cId="0" sldId="258"/>
            <ac:spMk id="2" creationId="{B9DD52D0-15E6-F633-D060-02F6169B8492}"/>
          </ac:spMkLst>
        </pc:spChg>
        <pc:spChg chg="mod">
          <ac:chgData name="Overcash, Sarah" userId="20378faa-33b3-4af1-a922-53ec3b65ee92" providerId="ADAL" clId="{B26A11E8-8ACF-4193-B19F-44B6EA26C250}" dt="2026-02-02T20:13:19.643" v="308" actId="20577"/>
          <ac:spMkLst>
            <pc:docMk/>
            <pc:sldMk cId="0" sldId="258"/>
            <ac:spMk id="3" creationId="{867840C2-D3BE-B55A-490C-F4628B4F85A8}"/>
          </ac:spMkLst>
        </pc:spChg>
        <pc:spChg chg="mod">
          <ac:chgData name="Overcash, Sarah" userId="20378faa-33b3-4af1-a922-53ec3b65ee92" providerId="ADAL" clId="{B26A11E8-8ACF-4193-B19F-44B6EA26C250}" dt="2026-01-09T21:51:03.813" v="245" actId="20577"/>
          <ac:spMkLst>
            <pc:docMk/>
            <pc:sldMk cId="0" sldId="258"/>
            <ac:spMk id="170" creationId="{00000000-0000-0000-0000-000000000000}"/>
          </ac:spMkLst>
        </pc:spChg>
        <pc:spChg chg="mod">
          <ac:chgData name="Overcash, Sarah" userId="20378faa-33b3-4af1-a922-53ec3b65ee92" providerId="ADAL" clId="{B26A11E8-8ACF-4193-B19F-44B6EA26C250}" dt="2026-02-02T19:57:33.691" v="253" actId="14100"/>
          <ac:spMkLst>
            <pc:docMk/>
            <pc:sldMk cId="0" sldId="258"/>
            <ac:spMk id="178" creationId="{00000000-0000-0000-0000-000000000000}"/>
          </ac:spMkLst>
        </pc:spChg>
      </pc:sldChg>
      <pc:sldChg chg="modSp mod">
        <pc:chgData name="Overcash, Sarah" userId="20378faa-33b3-4af1-a922-53ec3b65ee92" providerId="ADAL" clId="{B26A11E8-8ACF-4193-B19F-44B6EA26C250}" dt="2026-01-09T21:44:26.216" v="221" actId="1076"/>
        <pc:sldMkLst>
          <pc:docMk/>
          <pc:sldMk cId="0" sldId="274"/>
        </pc:sldMkLst>
        <pc:spChg chg="mod">
          <ac:chgData name="Overcash, Sarah" userId="20378faa-33b3-4af1-a922-53ec3b65ee92" providerId="ADAL" clId="{B26A11E8-8ACF-4193-B19F-44B6EA26C250}" dt="2026-01-09T21:43:50.406" v="219" actId="13926"/>
          <ac:spMkLst>
            <pc:docMk/>
            <pc:sldMk cId="0" sldId="274"/>
            <ac:spMk id="446" creationId="{00000000-0000-0000-0000-000000000000}"/>
          </ac:spMkLst>
        </pc:spChg>
        <pc:grpChg chg="mod">
          <ac:chgData name="Overcash, Sarah" userId="20378faa-33b3-4af1-a922-53ec3b65ee92" providerId="ADAL" clId="{B26A11E8-8ACF-4193-B19F-44B6EA26C250}" dt="2026-01-09T21:44:26.216" v="221" actId="1076"/>
          <ac:grpSpMkLst>
            <pc:docMk/>
            <pc:sldMk cId="0" sldId="274"/>
            <ac:grpSpMk id="434" creationId="{00000000-0000-0000-0000-000000000000}"/>
          </ac:grpSpMkLst>
        </pc:grpChg>
      </pc:sldChg>
      <pc:sldChg chg="modSp mod">
        <pc:chgData name="Overcash, Sarah" userId="20378faa-33b3-4af1-a922-53ec3b65ee92" providerId="ADAL" clId="{B26A11E8-8ACF-4193-B19F-44B6EA26C250}" dt="2026-02-02T19:58:04.452" v="269" actId="20577"/>
        <pc:sldMkLst>
          <pc:docMk/>
          <pc:sldMk cId="0" sldId="275"/>
        </pc:sldMkLst>
        <pc:spChg chg="mod">
          <ac:chgData name="Overcash, Sarah" userId="20378faa-33b3-4af1-a922-53ec3b65ee92" providerId="ADAL" clId="{B26A11E8-8ACF-4193-B19F-44B6EA26C250}" dt="2026-02-02T19:58:04.452" v="269" actId="20577"/>
          <ac:spMkLst>
            <pc:docMk/>
            <pc:sldMk cId="0" sldId="275"/>
            <ac:spMk id="470" creationId="{00000000-0000-0000-0000-000000000000}"/>
          </ac:spMkLst>
        </pc:spChg>
      </pc:sldChg>
      <pc:sldChg chg="modSp mod">
        <pc:chgData name="Overcash, Sarah" userId="20378faa-33b3-4af1-a922-53ec3b65ee92" providerId="ADAL" clId="{B26A11E8-8ACF-4193-B19F-44B6EA26C250}" dt="2026-02-02T19:57:52.743" v="262" actId="20577"/>
        <pc:sldMkLst>
          <pc:docMk/>
          <pc:sldMk cId="0" sldId="276"/>
        </pc:sldMkLst>
        <pc:spChg chg="mod">
          <ac:chgData name="Overcash, Sarah" userId="20378faa-33b3-4af1-a922-53ec3b65ee92" providerId="ADAL" clId="{B26A11E8-8ACF-4193-B19F-44B6EA26C250}" dt="2026-02-02T19:57:52.743" v="262" actId="20577"/>
          <ac:spMkLst>
            <pc:docMk/>
            <pc:sldMk cId="0" sldId="276"/>
            <ac:spMk id="492" creationId="{00000000-0000-0000-0000-000000000000}"/>
          </ac:spMkLst>
        </pc:spChg>
      </pc:sldChg>
    </pc:docChg>
  </pc:docChgLst>
  <pc:docChgLst>
    <pc:chgData name="Martin, Amaya L" userId="S::almart40@cougarnet.uh.edu::114de5ed-3354-406f-af26-b42ef4a0fd8b" providerId="AD" clId="Web-{726E9805-193D-CA0E-2149-CDA2D01775B7}"/>
    <pc:docChg chg="modSld">
      <pc:chgData name="Martin, Amaya L" userId="S::almart40@cougarnet.uh.edu::114de5ed-3354-406f-af26-b42ef4a0fd8b" providerId="AD" clId="Web-{726E9805-193D-CA0E-2149-CDA2D01775B7}" dt="2026-02-02T18:29:05.372" v="27" actId="14100"/>
      <pc:docMkLst>
        <pc:docMk/>
      </pc:docMkLst>
      <pc:sldChg chg="modSp">
        <pc:chgData name="Martin, Amaya L" userId="S::almart40@cougarnet.uh.edu::114de5ed-3354-406f-af26-b42ef4a0fd8b" providerId="AD" clId="Web-{726E9805-193D-CA0E-2149-CDA2D01775B7}" dt="2026-02-02T18:29:05.372" v="27" actId="14100"/>
        <pc:sldMkLst>
          <pc:docMk/>
          <pc:sldMk cId="0" sldId="258"/>
        </pc:sldMkLst>
        <pc:spChg chg="mod">
          <ac:chgData name="Martin, Amaya L" userId="S::almart40@cougarnet.uh.edu::114de5ed-3354-406f-af26-b42ef4a0fd8b" providerId="AD" clId="Web-{726E9805-193D-CA0E-2149-CDA2D01775B7}" dt="2026-02-02T18:26:41.324" v="19" actId="20577"/>
          <ac:spMkLst>
            <pc:docMk/>
            <pc:sldMk cId="0" sldId="258"/>
            <ac:spMk id="3" creationId="{867840C2-D3BE-B55A-490C-F4628B4F85A8}"/>
          </ac:spMkLst>
        </pc:spChg>
        <pc:spChg chg="mod">
          <ac:chgData name="Martin, Amaya L" userId="S::almart40@cougarnet.uh.edu::114de5ed-3354-406f-af26-b42ef4a0fd8b" providerId="AD" clId="Web-{726E9805-193D-CA0E-2149-CDA2D01775B7}" dt="2026-02-02T18:28:29.294" v="26" actId="14100"/>
          <ac:spMkLst>
            <pc:docMk/>
            <pc:sldMk cId="0" sldId="258"/>
            <ac:spMk id="178" creationId="{00000000-0000-0000-0000-000000000000}"/>
          </ac:spMkLst>
        </pc:spChg>
        <pc:spChg chg="mod">
          <ac:chgData name="Martin, Amaya L" userId="S::almart40@cougarnet.uh.edu::114de5ed-3354-406f-af26-b42ef4a0fd8b" providerId="AD" clId="Web-{726E9805-193D-CA0E-2149-CDA2D01775B7}" dt="2026-02-02T18:25:57.699" v="11" actId="14100"/>
          <ac:spMkLst>
            <pc:docMk/>
            <pc:sldMk cId="0" sldId="258"/>
            <ac:spMk id="190" creationId="{00000000-0000-0000-0000-000000000000}"/>
          </ac:spMkLst>
        </pc:spChg>
        <pc:grpChg chg="mod">
          <ac:chgData name="Martin, Amaya L" userId="S::almart40@cougarnet.uh.edu::114de5ed-3354-406f-af26-b42ef4a0fd8b" providerId="AD" clId="Web-{726E9805-193D-CA0E-2149-CDA2D01775B7}" dt="2026-02-02T18:29:05.372" v="27" actId="14100"/>
          <ac:grpSpMkLst>
            <pc:docMk/>
            <pc:sldMk cId="0" sldId="258"/>
            <ac:grpSpMk id="167" creationId="{00000000-0000-0000-0000-000000000000}"/>
          </ac:grpSpMkLst>
        </pc:grpChg>
      </pc:sldChg>
    </pc:docChg>
  </pc:docChgLst>
  <pc:docChgLst>
    <pc:chgData name="Overcash, Sarah" userId="20378faa-33b3-4af1-a922-53ec3b65ee92" providerId="ADAL" clId="{547915DF-A5EB-3D70-A65F-20C172B11688}"/>
    <pc:docChg chg="undo custSel modSld">
      <pc:chgData name="Overcash, Sarah" userId="20378faa-33b3-4af1-a922-53ec3b65ee92" providerId="ADAL" clId="{547915DF-A5EB-3D70-A65F-20C172B11688}" dt="2026-02-02T04:30:03.873" v="45" actId="20577"/>
      <pc:docMkLst>
        <pc:docMk/>
      </pc:docMkLst>
      <pc:sldChg chg="modSp mod">
        <pc:chgData name="Overcash, Sarah" userId="20378faa-33b3-4af1-a922-53ec3b65ee92" providerId="ADAL" clId="{547915DF-A5EB-3D70-A65F-20C172B11688}" dt="2026-02-02T04:30:03.873" v="45" actId="20577"/>
        <pc:sldMkLst>
          <pc:docMk/>
          <pc:sldMk cId="0" sldId="258"/>
        </pc:sldMkLst>
        <pc:spChg chg="mod">
          <ac:chgData name="Overcash, Sarah" userId="20378faa-33b3-4af1-a922-53ec3b65ee92" providerId="ADAL" clId="{547915DF-A5EB-3D70-A65F-20C172B11688}" dt="2026-02-02T04:27:46.282" v="26" actId="1076"/>
          <ac:spMkLst>
            <pc:docMk/>
            <pc:sldMk cId="0" sldId="258"/>
            <ac:spMk id="196" creationId="{00000000-0000-0000-0000-000000000000}"/>
          </ac:spMkLst>
        </pc:spChg>
        <pc:spChg chg="mod">
          <ac:chgData name="Overcash, Sarah" userId="20378faa-33b3-4af1-a922-53ec3b65ee92" providerId="ADAL" clId="{547915DF-A5EB-3D70-A65F-20C172B11688}" dt="2026-02-02T04:30:03.873" v="45" actId="20577"/>
          <ac:spMkLst>
            <pc:docMk/>
            <pc:sldMk cId="0" sldId="258"/>
            <ac:spMk id="202" creationId="{00000000-0000-0000-0000-000000000000}"/>
          </ac:spMkLst>
        </pc:spChg>
        <pc:grpChg chg="mod">
          <ac:chgData name="Overcash, Sarah" userId="20378faa-33b3-4af1-a922-53ec3b65ee92" providerId="ADAL" clId="{547915DF-A5EB-3D70-A65F-20C172B11688}" dt="2026-02-02T04:29:29.521" v="38" actId="1076"/>
          <ac:grpSpMkLst>
            <pc:docMk/>
            <pc:sldMk cId="0" sldId="258"/>
            <ac:grpSpMk id="167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_4">
  <p:cSld name="Presentation Title_4">
    <p:bg>
      <p:bgPr>
        <a:solidFill>
          <a:srgbClr val="444A3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>
            <a:spLocks noGrp="1"/>
          </p:cNvSpPr>
          <p:nvPr>
            <p:ph type="pic" idx="2"/>
          </p:nvPr>
        </p:nvSpPr>
        <p:spPr>
          <a:xfrm>
            <a:off x="1134319" y="0"/>
            <a:ext cx="11057681" cy="6858000"/>
          </a:xfrm>
          <a:prstGeom prst="rect">
            <a:avLst/>
          </a:prstGeom>
          <a:solidFill>
            <a:srgbClr val="444A3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Google Shape;17;p28"/>
          <p:cNvCxnSpPr/>
          <p:nvPr/>
        </p:nvCxnSpPr>
        <p:spPr>
          <a:xfrm>
            <a:off x="112448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1524000" y="5286196"/>
            <a:ext cx="4179375" cy="3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Caption_1">
  <p:cSld name="Content w/Caption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>
            <a:spLocks noGrp="1"/>
          </p:cNvSpPr>
          <p:nvPr>
            <p:ph type="pic" idx="2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rgbClr val="444A39"/>
          </a:solidFill>
          <a:ln>
            <a:noFill/>
          </a:ln>
        </p:spPr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F56"/>
              </a:buClr>
              <a:buSzPts val="4800"/>
              <a:buFont typeface="Arial"/>
              <a:buNone/>
              <a:defRPr sz="4800" b="0" i="0" cap="none">
                <a:solidFill>
                  <a:srgbClr val="666F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0" name="Google Shape;80;p38"/>
          <p:cNvCxnSpPr/>
          <p:nvPr/>
        </p:nvCxnSpPr>
        <p:spPr>
          <a:xfrm>
            <a:off x="1134319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_2">
  <p:cSld name="Image and Content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9"/>
          <p:cNvSpPr>
            <a:spLocks noGrp="1"/>
          </p:cNvSpPr>
          <p:nvPr>
            <p:ph type="pic" idx="2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rgbClr val="444A39"/>
          </a:solidFill>
          <a:ln>
            <a:noFill/>
          </a:ln>
        </p:spPr>
      </p:sp>
      <p:sp>
        <p:nvSpPr>
          <p:cNvPr id="86" name="Google Shape;86;p39"/>
          <p:cNvSpPr txBox="1">
            <a:spLocks noGrp="1"/>
          </p:cNvSpPr>
          <p:nvPr>
            <p:ph type="ctrTitle"/>
          </p:nvPr>
        </p:nvSpPr>
        <p:spPr>
          <a:xfrm>
            <a:off x="5711877" y="339645"/>
            <a:ext cx="4890577" cy="100255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F56"/>
              </a:buClr>
              <a:buSzPts val="4500"/>
              <a:buFont typeface="Arial"/>
              <a:buNone/>
              <a:defRPr sz="4500" b="0" i="0" cap="none">
                <a:solidFill>
                  <a:srgbClr val="666F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5708797" y="1507066"/>
            <a:ext cx="4890578" cy="484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39"/>
          <p:cNvCxnSpPr/>
          <p:nvPr/>
        </p:nvCxnSpPr>
        <p:spPr>
          <a:xfrm>
            <a:off x="392623" y="1342197"/>
            <a:ext cx="0" cy="0"/>
          </a:xfrm>
          <a:prstGeom prst="straightConnector1">
            <a:avLst/>
          </a:prstGeom>
          <a:noFill/>
          <a:ln w="12700" cap="flat" cmpd="sng">
            <a:solidFill>
              <a:srgbClr val="244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39"/>
          <p:cNvCxnSpPr/>
          <p:nvPr/>
        </p:nvCxnSpPr>
        <p:spPr>
          <a:xfrm>
            <a:off x="11057682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3F5C6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3F5C6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6" name="Google Shape;126;p44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_4">
  <p:cSld name="Presentation Title_4">
    <p:bg>
      <p:bgPr>
        <a:solidFill>
          <a:srgbClr val="444A39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1134319" y="0"/>
            <a:ext cx="11057681" cy="6858000"/>
          </a:xfrm>
          <a:prstGeom prst="rect">
            <a:avLst/>
          </a:prstGeom>
          <a:solidFill>
            <a:srgbClr val="444A39"/>
          </a:solidFill>
          <a:ln>
            <a:noFill/>
          </a:ln>
        </p:spPr>
      </p:sp>
      <p:cxnSp>
        <p:nvCxnSpPr>
          <p:cNvPr id="144" name="Google Shape;144;p27"/>
          <p:cNvCxnSpPr/>
          <p:nvPr/>
        </p:nvCxnSpPr>
        <p:spPr>
          <a:xfrm>
            <a:off x="112448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524000" y="5286196"/>
            <a:ext cx="4179375" cy="3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B97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B97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2">
  <p:cSld name="Title and Content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ctrTitle"/>
          </p:nvPr>
        </p:nvSpPr>
        <p:spPr>
          <a:xfrm>
            <a:off x="392623" y="339645"/>
            <a:ext cx="10115219" cy="100255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F56"/>
              </a:buClr>
              <a:buSzPts val="4500"/>
              <a:buFont typeface="Arial"/>
              <a:buNone/>
              <a:defRPr sz="4500" b="0" i="0" cap="none">
                <a:solidFill>
                  <a:srgbClr val="666F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92624" y="1507066"/>
            <a:ext cx="10115221" cy="484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32"/>
          <p:cNvCxnSpPr/>
          <p:nvPr/>
        </p:nvCxnSpPr>
        <p:spPr>
          <a:xfrm>
            <a:off x="392623" y="1342197"/>
            <a:ext cx="0" cy="0"/>
          </a:xfrm>
          <a:prstGeom prst="straightConnector1">
            <a:avLst/>
          </a:prstGeom>
          <a:noFill/>
          <a:ln w="12700" cap="flat" cmpd="sng">
            <a:solidFill>
              <a:srgbClr val="244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32"/>
          <p:cNvCxnSpPr/>
          <p:nvPr/>
        </p:nvCxnSpPr>
        <p:spPr>
          <a:xfrm>
            <a:off x="11057682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4">
  <p:cSld name="Divider Slide_4">
    <p:bg>
      <p:bgPr>
        <a:solidFill>
          <a:srgbClr val="444A39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4" descr="Woman on tablet 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1124487" y="-1"/>
            <a:ext cx="11067514" cy="6857999"/>
          </a:xfrm>
          <a:prstGeom prst="rect">
            <a:avLst/>
          </a:prstGeom>
          <a:solidFill>
            <a:srgbClr val="444A39"/>
          </a:solidFill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1524000" y="5286196"/>
            <a:ext cx="4179375" cy="35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B97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B97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B97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34"/>
          <p:cNvCxnSpPr/>
          <p:nvPr/>
        </p:nvCxnSpPr>
        <p:spPr>
          <a:xfrm>
            <a:off x="112448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8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paypal.com/paypalme/TheAdvocatesatUHLC?country.x=US&amp;locale.x=en_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law.uh.edu/blakely/credit-petition.a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" descr="A picture containing text, outdoor, grass, building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438" b="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chemeClr val="dk1">
              <a:alpha val="60000"/>
            </a:schemeClr>
          </a:solidFill>
          <a:ln w="381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 sz="3800" b="1" u="sng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HIPPARD NOVICE MOCK TRIAL COMPETITION 2026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392623" y="339645"/>
            <a:ext cx="10115219" cy="100255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Gill Sans"/>
              <a:buNone/>
            </a:pPr>
            <a:r>
              <a:rPr lang="en-US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MOTIONS IN LIMINE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1625600" y="1595120"/>
            <a:ext cx="517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40" name="Google Shape;340;p12"/>
          <p:cNvGrpSpPr/>
          <p:nvPr/>
        </p:nvGrpSpPr>
        <p:grpSpPr>
          <a:xfrm>
            <a:off x="363348" y="1168039"/>
            <a:ext cx="10203175" cy="5467776"/>
            <a:chOff x="-29275" y="50439"/>
            <a:chExt cx="10203175" cy="5467776"/>
          </a:xfrm>
        </p:grpSpPr>
        <p:sp>
          <p:nvSpPr>
            <p:cNvPr id="341" name="Google Shape;341;p12"/>
            <p:cNvSpPr/>
            <p:nvPr/>
          </p:nvSpPr>
          <p:spPr>
            <a:xfrm>
              <a:off x="0" y="50439"/>
              <a:ext cx="10173777" cy="585000"/>
            </a:xfrm>
            <a:prstGeom prst="roundRect">
              <a:avLst>
                <a:gd name="adj" fmla="val 16667"/>
              </a:avLst>
            </a:prstGeom>
            <a:solidFill>
              <a:srgbClr val="547B8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28557" y="78996"/>
              <a:ext cx="10116663" cy="52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STRUCTURE</a:t>
              </a:r>
              <a:endParaRPr/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0" y="635439"/>
              <a:ext cx="10173777" cy="983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0" y="635439"/>
              <a:ext cx="10173777" cy="983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3000" tIns="31750" rIns="177800" bIns="317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Limited to 3 parts per side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Remember that you only have 5 minutes!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Either partner can argue</a:t>
              </a:r>
              <a:endParaRPr/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0" y="1618689"/>
              <a:ext cx="10173777" cy="585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28557" y="1647246"/>
              <a:ext cx="10116663" cy="52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WHAT IS A MIL?</a:t>
              </a:r>
              <a:endParaRPr/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0" y="2203690"/>
              <a:ext cx="10173777" cy="12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0" y="2203690"/>
              <a:ext cx="10173777" cy="12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3000" tIns="31750" rIns="177800" bIns="317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Motions to exclude evidence that is too prejudicial to just object to when they come up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EXAMPLE:  “</a:t>
              </a:r>
              <a:r>
                <a:rPr lang="en-US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sn’t it true that you killed someone before?”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MIL’s are purely preliminary -- the judge can always change their mind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If something is excluded, you can still ask to approach and bring it up later</a:t>
              </a:r>
              <a:endParaRPr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29275" y="3597790"/>
              <a:ext cx="10173900" cy="585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28557" y="3670647"/>
              <a:ext cx="10116600" cy="5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MAKING THE MOTION</a:t>
              </a:r>
              <a:endParaRPr/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0" y="4030690"/>
              <a:ext cx="10173777" cy="131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0" y="4198515"/>
              <a:ext cx="10173900" cy="13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3000" tIns="31750" rIns="177800" bIns="317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Explain the evidence that you want excluded and under what rule of evidence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Keep it short!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Give context- the judge knows nothing about the case</a:t>
              </a:r>
              <a:endParaRPr/>
            </a:p>
            <a:p>
              <a:pPr marL="228600" marR="0" lvl="1" indent="-101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/>
          <p:nvPr/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3070172" y="0"/>
            <a:ext cx="912182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3F5C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0" name="Google Shape;360;p13"/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rgbClr val="3F5C6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OPENINGS</a:t>
            </a:r>
            <a:endParaRPr sz="3000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5-8 minutes</a:t>
            </a:r>
            <a:endParaRPr sz="3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5232805" y="275771"/>
            <a:ext cx="6610852" cy="641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START WITH A HOOK AND A HEADLINE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Something catchy that explains your theme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“if the glove doesn’t fit, you must acquit”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TELL A STORY ARRANGED AROUND THE THEORY OF THE CASE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Present tense and easy to understand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Don’t argue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ANTICIPATE THE OTHER SIDE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Don’t hide evidence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Get in your main points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DISCUSS THE BURDEN OF PROOF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By a preponderance of the evidence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CALL FOR ACTION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244183"/>
                </a:solidFill>
              </a:rPr>
              <a:t>By the end of this trial, you will find the only result that the evidence supports, and justice demands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DIRECTS</a:t>
            </a:r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body" idx="1"/>
          </p:nvPr>
        </p:nvSpPr>
        <p:spPr>
          <a:xfrm>
            <a:off x="5380378" y="2638044"/>
            <a:ext cx="5963317" cy="326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open ended questions – no leading the witness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Let the witness tell the story.  You are just there to keep the witness on topic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Prepare your witness well. Make sure they know the facts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Personalize your witness to give them credibility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your witness organized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Listen to your witness’s answers, follow up if needed.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Anticipate cross questions and stay ahead of it. </a:t>
            </a:r>
            <a:endParaRPr/>
          </a:p>
        </p:txBody>
      </p:sp>
      <p:pic>
        <p:nvPicPr>
          <p:cNvPr id="368" name="Google Shape;368;p14" descr="Judge fema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499" y="1768763"/>
            <a:ext cx="3328416" cy="332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 txBox="1"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CROSSES</a:t>
            </a: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5" name="Google Shape;375;p15"/>
          <p:cNvSpPr txBox="1">
            <a:spLocks noGrp="1"/>
          </p:cNvSpPr>
          <p:nvPr>
            <p:ph type="body" idx="1"/>
          </p:nvPr>
        </p:nvSpPr>
        <p:spPr>
          <a:xfrm>
            <a:off x="6049175" y="802650"/>
            <a:ext cx="5561700" cy="5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You are the star of the show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attorney should be talking most of the time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Tell the story through the questions, not the answers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Leading questions only!!! 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Keep the witness from talking too much about their side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Show that you are in control</a:t>
            </a:r>
            <a:endParaRPr>
              <a:solidFill>
                <a:schemeClr val="dk1"/>
              </a:solidFill>
            </a:endParaRPr>
          </a:p>
          <a:p>
            <a:pPr marL="4572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Ask questions that you KNOW have “yes” or “no” answer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Make your case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Get evidence that supports your case theory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Discredit the witness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Attack the witness’s testimony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Be organized 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Know the facts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Don’t write out your questions but use an outline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dk1"/>
                </a:solidFill>
              </a:rPr>
              <a:t>Don’t let the witness get you off topic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/>
          <p:nvPr/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rgbClr val="C5C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1" name="Google Shape;381;p16"/>
          <p:cNvSpPr txBox="1">
            <a:spLocks noGrp="1"/>
          </p:cNvSpPr>
          <p:nvPr>
            <p:ph type="ctrTitle"/>
          </p:nvPr>
        </p:nvSpPr>
        <p:spPr>
          <a:xfrm>
            <a:off x="640080" y="2681105"/>
            <a:ext cx="3401568" cy="14957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CLOSINGS</a:t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4753278" y="0"/>
            <a:ext cx="7438722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83" name="Google Shape;383;p16"/>
          <p:cNvGrpSpPr/>
          <p:nvPr/>
        </p:nvGrpSpPr>
        <p:grpSpPr>
          <a:xfrm>
            <a:off x="5397500" y="641556"/>
            <a:ext cx="6151590" cy="5273262"/>
            <a:chOff x="0" y="1793"/>
            <a:chExt cx="6151590" cy="5273262"/>
          </a:xfrm>
        </p:grpSpPr>
        <p:sp>
          <p:nvSpPr>
            <p:cNvPr id="384" name="Google Shape;384;p16"/>
            <p:cNvSpPr/>
            <p:nvPr/>
          </p:nvSpPr>
          <p:spPr>
            <a:xfrm>
              <a:off x="0" y="4328160"/>
              <a:ext cx="1537890" cy="946895"/>
            </a:xfrm>
            <a:prstGeom prst="rect">
              <a:avLst/>
            </a:prstGeom>
            <a:solidFill>
              <a:srgbClr val="547B84"/>
            </a:solidFill>
            <a:ln w="12700" cap="flat" cmpd="sng">
              <a:solidFill>
                <a:srgbClr val="547B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0" y="4328160"/>
              <a:ext cx="1537890" cy="94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375" tIns="106675" rIns="1093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End with a request for a verdict</a:t>
              </a:r>
              <a:endPara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537890" y="4328160"/>
              <a:ext cx="4613672" cy="946895"/>
            </a:xfrm>
            <a:prstGeom prst="rect">
              <a:avLst/>
            </a:prstGeom>
            <a:solidFill>
              <a:srgbClr val="D0D6D8">
                <a:alpha val="89803"/>
              </a:srgbClr>
            </a:solidFill>
            <a:ln w="12700" cap="flat" cmpd="sng">
              <a:solidFill>
                <a:srgbClr val="D0D6D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0" y="2886038"/>
              <a:ext cx="1537890" cy="145632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0" y="2886038"/>
              <a:ext cx="1537890" cy="94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375" tIns="106675" rIns="1093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Argue</a:t>
              </a:r>
              <a:endPara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537890" y="2886038"/>
              <a:ext cx="4613672" cy="946611"/>
            </a:xfrm>
            <a:prstGeom prst="rect">
              <a:avLst/>
            </a:prstGeom>
            <a:solidFill>
              <a:srgbClr val="E4CACA">
                <a:alpha val="89803"/>
              </a:srgbClr>
            </a:solidFill>
            <a:ln w="12700" cap="flat" cmpd="sng">
              <a:solidFill>
                <a:srgbClr val="E4CA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1537890" y="2807713"/>
              <a:ext cx="4613700" cy="9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575" tIns="139700" rIns="93575" bIns="139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Attack the other side of the case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Gill Sans"/>
                <a:buChar char="•"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Witness credibility</a:t>
              </a:r>
              <a:endParaRPr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Gill Sans"/>
                <a:buChar char="•"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Key evidence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Was the burden of proof met?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What was/wasn’t proven?</a:t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0" y="1443916"/>
              <a:ext cx="1537890" cy="145632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0" y="1443916"/>
              <a:ext cx="1537890" cy="94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375" tIns="106675" rIns="1093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Bring it all together</a:t>
              </a:r>
              <a:endPara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537890" y="1443916"/>
              <a:ext cx="4613672" cy="946611"/>
            </a:xfrm>
            <a:prstGeom prst="rect">
              <a:avLst/>
            </a:prstGeom>
            <a:solidFill>
              <a:srgbClr val="D9DCD5">
                <a:alpha val="89803"/>
              </a:srgbClr>
            </a:solidFill>
            <a:ln w="12700" cap="flat" cmpd="sng">
              <a:solidFill>
                <a:srgbClr val="D9DC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1537890" y="1443916"/>
              <a:ext cx="4613672" cy="94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575" tIns="139700" rIns="93575" bIns="139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Incorporate what has come in through the course of the trial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Reference specific testimony and exhibits</a:t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0" y="1793"/>
              <a:ext cx="1537890" cy="145632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7C878F"/>
            </a:solidFill>
            <a:ln w="12700" cap="flat" cmpd="sng">
              <a:solidFill>
                <a:srgbClr val="7C87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0" y="1793"/>
              <a:ext cx="1537890" cy="94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375" tIns="106675" rIns="1093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Use your theme to help tell your story</a:t>
              </a:r>
              <a:endPara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537890" y="1793"/>
              <a:ext cx="4613672" cy="946611"/>
            </a:xfrm>
            <a:prstGeom prst="rect">
              <a:avLst/>
            </a:prstGeom>
            <a:solidFill>
              <a:srgbClr val="D7D9DB">
                <a:alpha val="89803"/>
              </a:srgbClr>
            </a:solidFill>
            <a:ln w="12700" cap="flat" cmpd="sng">
              <a:solidFill>
                <a:srgbClr val="D7D9D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1537890" y="1793"/>
              <a:ext cx="4613672" cy="94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575" tIns="139700" rIns="93575" bIns="139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Reuse and repeat your hook from your opening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/>
          <p:nvPr/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4" name="Google Shape;404;p17"/>
          <p:cNvSpPr/>
          <p:nvPr/>
        </p:nvSpPr>
        <p:spPr>
          <a:xfrm>
            <a:off x="3070172" y="0"/>
            <a:ext cx="912182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5" name="Google Shape;405;p17"/>
          <p:cNvSpPr/>
          <p:nvPr/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 cap="flat" cmpd="sng">
            <a:solidFill>
              <a:srgbClr val="3F5C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p17"/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rgbClr val="3F5C6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HELPFUL REMINDERS</a:t>
            </a:r>
            <a:endParaRPr/>
          </a:p>
        </p:txBody>
      </p:sp>
      <p:sp>
        <p:nvSpPr>
          <p:cNvPr id="407" name="Google Shape;407;p17"/>
          <p:cNvSpPr txBox="1"/>
          <p:nvPr/>
        </p:nvSpPr>
        <p:spPr>
          <a:xfrm>
            <a:off x="5591695" y="1402080"/>
            <a:ext cx="5320696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Be respectful, be professional</a:t>
            </a:r>
            <a:endParaRPr/>
          </a:p>
          <a:p>
            <a:pPr marL="4572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Judges could be your potential employers!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Don’t be a jerk (witnesses too!)</a:t>
            </a:r>
            <a:endParaRPr/>
          </a:p>
          <a:p>
            <a:pPr marL="4572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Please play fair and within the rules</a:t>
            </a:r>
            <a:endParaRPr/>
          </a:p>
          <a:p>
            <a:pPr marL="4572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Don’t make up facts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44183"/>
                </a:solidFill>
                <a:latin typeface="Gill Sans"/>
                <a:ea typeface="Gill Sans"/>
                <a:cs typeface="Gill Sans"/>
                <a:sym typeface="Gill Sans"/>
              </a:rPr>
              <a:t>Have a good time!</a:t>
            </a:r>
            <a:endParaRPr sz="1800" b="1" i="0" u="none" strike="noStrike" cap="none">
              <a:solidFill>
                <a:srgbClr val="24418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ill Sans"/>
              <a:buNone/>
            </a:pPr>
            <a:r>
              <a:rPr lang="en-US" sz="48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REGISTRATION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HOW TO SIGN UP</a:t>
            </a:r>
            <a:endParaRPr/>
          </a:p>
        </p:txBody>
      </p:sp>
      <p:grpSp>
        <p:nvGrpSpPr>
          <p:cNvPr id="418" name="Google Shape;418;p19"/>
          <p:cNvGrpSpPr/>
          <p:nvPr/>
        </p:nvGrpSpPr>
        <p:grpSpPr>
          <a:xfrm>
            <a:off x="929519" y="1440414"/>
            <a:ext cx="10324803" cy="1790428"/>
            <a:chOff x="7927" y="498948"/>
            <a:chExt cx="10324803" cy="1790428"/>
          </a:xfrm>
        </p:grpSpPr>
        <p:sp>
          <p:nvSpPr>
            <p:cNvPr id="419" name="Google Shape;419;p19"/>
            <p:cNvSpPr/>
            <p:nvPr/>
          </p:nvSpPr>
          <p:spPr>
            <a:xfrm>
              <a:off x="2990174" y="1348442"/>
              <a:ext cx="65573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47B84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 txBox="1"/>
            <p:nvPr/>
          </p:nvSpPr>
          <p:spPr>
            <a:xfrm>
              <a:off x="3300881" y="1390730"/>
              <a:ext cx="34316" cy="6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ill Sans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7927" y="498948"/>
              <a:ext cx="2984047" cy="1790428"/>
            </a:xfrm>
            <a:prstGeom prst="rect">
              <a:avLst/>
            </a:prstGeom>
            <a:solidFill>
              <a:srgbClr val="547B84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 txBox="1"/>
            <p:nvPr/>
          </p:nvSpPr>
          <p:spPr>
            <a:xfrm>
              <a:off x="7927" y="498948"/>
              <a:ext cx="2984047" cy="1790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00" tIns="153475" rIns="146200" bIns="15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1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FIND A PARTNER</a:t>
              </a: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6660552" y="1348442"/>
              <a:ext cx="65573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6971259" y="1390730"/>
              <a:ext cx="34316" cy="6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Gill Sans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678305" y="498948"/>
              <a:ext cx="2984047" cy="1790428"/>
            </a:xfrm>
            <a:prstGeom prst="rect">
              <a:avLst/>
            </a:prstGeom>
            <a:solidFill>
              <a:schemeClr val="accent3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3678305" y="498948"/>
              <a:ext cx="2984047" cy="1790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00" tIns="153475" rIns="146200" bIns="15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2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PAY THE ENTRY FEE</a:t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348683" y="498948"/>
              <a:ext cx="2984047" cy="1790428"/>
            </a:xfrm>
            <a:prstGeom prst="rect">
              <a:avLst/>
            </a:prstGeom>
            <a:solidFill>
              <a:schemeClr val="accent4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 txBox="1"/>
            <p:nvPr/>
          </p:nvSpPr>
          <p:spPr>
            <a:xfrm>
              <a:off x="7348683" y="498948"/>
              <a:ext cx="2984047" cy="1790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200" tIns="153475" rIns="146200" bIns="15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FILL OUT THE REGISTRATION FORM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 txBox="1">
            <a:spLocks noGrp="1"/>
          </p:cNvSpPr>
          <p:nvPr>
            <p:ph type="ctrTitle"/>
          </p:nvPr>
        </p:nvSpPr>
        <p:spPr>
          <a:xfrm>
            <a:off x="2231136" y="4325791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PAYMENT</a:t>
            </a:r>
            <a:endParaRPr/>
          </a:p>
        </p:txBody>
      </p:sp>
      <p:grpSp>
        <p:nvGrpSpPr>
          <p:cNvPr id="434" name="Google Shape;434;p20"/>
          <p:cNvGrpSpPr/>
          <p:nvPr/>
        </p:nvGrpSpPr>
        <p:grpSpPr>
          <a:xfrm>
            <a:off x="1269935" y="985349"/>
            <a:ext cx="10340658" cy="2787643"/>
            <a:chOff x="0" y="340"/>
            <a:chExt cx="10340658" cy="2787643"/>
          </a:xfrm>
        </p:grpSpPr>
        <p:sp>
          <p:nvSpPr>
            <p:cNvPr id="435" name="Google Shape;435;p20"/>
            <p:cNvSpPr/>
            <p:nvPr/>
          </p:nvSpPr>
          <p:spPr>
            <a:xfrm>
              <a:off x="0" y="340"/>
              <a:ext cx="10340658" cy="79646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40932" y="179546"/>
              <a:ext cx="438058" cy="4380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919922" y="340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 txBox="1"/>
            <p:nvPr/>
          </p:nvSpPr>
          <p:spPr>
            <a:xfrm>
              <a:off x="919922" y="340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Pay to the Advocates Paypal</a:t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5573218" y="340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5573218" y="340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@TheAdvocatesatUHLC</a:t>
              </a:r>
              <a:endPara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Save your confirmation number</a:t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0" y="995927"/>
              <a:ext cx="10340658" cy="79646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40932" y="1175133"/>
              <a:ext cx="438058" cy="43805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919922" y="995927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919922" y="995927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Entry Fee per team</a:t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573218" y="995927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 txBox="1"/>
            <p:nvPr/>
          </p:nvSpPr>
          <p:spPr>
            <a:xfrm>
              <a:off x="5573218" y="995927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$20 per team for members, </a:t>
              </a:r>
              <a:endPara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$100 per team for non-members, </a:t>
              </a:r>
              <a:endPara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$60 per team for a member/non-member team</a:t>
              </a:r>
              <a:endPara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0" y="1991514"/>
              <a:ext cx="10340658" cy="79646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40932" y="2170720"/>
              <a:ext cx="438058" cy="43805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919922" y="1991514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 txBox="1"/>
            <p:nvPr/>
          </p:nvSpPr>
          <p:spPr>
            <a:xfrm>
              <a:off x="919922" y="1991514"/>
              <a:ext cx="4653296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Gill Sans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Must pay by deadline</a:t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5573218" y="1991514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5573218" y="1991514"/>
              <a:ext cx="4767439" cy="7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275" tIns="84275" rIns="84275" bIns="8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February 5th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- No exceptions </a:t>
              </a:r>
              <a:r>
                <a:rPr lang="en-US" sz="11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(BUT, keep in mind the competition will likely fill up before this last day to register)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Late payment means that you will not receive the problem!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REGISTRATION</a:t>
            </a:r>
            <a:endParaRPr/>
          </a:p>
        </p:txBody>
      </p:sp>
      <p:grpSp>
        <p:nvGrpSpPr>
          <p:cNvPr id="458" name="Google Shape;458;p21"/>
          <p:cNvGrpSpPr/>
          <p:nvPr/>
        </p:nvGrpSpPr>
        <p:grpSpPr>
          <a:xfrm>
            <a:off x="2278757" y="2638657"/>
            <a:ext cx="7634485" cy="3101510"/>
            <a:chOff x="48319" y="232"/>
            <a:chExt cx="7634485" cy="3101510"/>
          </a:xfrm>
        </p:grpSpPr>
        <p:sp>
          <p:nvSpPr>
            <p:cNvPr id="459" name="Google Shape;459;p21"/>
            <p:cNvSpPr/>
            <p:nvPr/>
          </p:nvSpPr>
          <p:spPr>
            <a:xfrm>
              <a:off x="48319" y="232"/>
              <a:ext cx="2385776" cy="1431466"/>
            </a:xfrm>
            <a:prstGeom prst="rect">
              <a:avLst/>
            </a:prstGeom>
            <a:solidFill>
              <a:srgbClr val="547B8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48319" y="232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Fill out the google form w/ your paypal number</a:t>
              </a: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2672674" y="232"/>
              <a:ext cx="2385776" cy="143146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 txBox="1"/>
            <p:nvPr/>
          </p:nvSpPr>
          <p:spPr>
            <a:xfrm>
              <a:off x="2672674" y="232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One form and one payment per team</a:t>
              </a:r>
              <a:endParaRPr sz="1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5297028" y="232"/>
              <a:ext cx="2385776" cy="143146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 txBox="1"/>
            <p:nvPr/>
          </p:nvSpPr>
          <p:spPr>
            <a:xfrm>
              <a:off x="5297028" y="232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Once you register you must compete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If you drop out there will be consequences</a:t>
              </a:r>
              <a:endParaRPr sz="1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48319" y="1670276"/>
              <a:ext cx="2385776" cy="1431466"/>
            </a:xfrm>
            <a:prstGeom prst="rect">
              <a:avLst/>
            </a:prstGeom>
            <a:solidFill>
              <a:srgbClr val="7C878F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 txBox="1"/>
            <p:nvPr/>
          </p:nvSpPr>
          <p:spPr>
            <a:xfrm>
              <a:off x="48319" y="1670276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Your space is not reserved until you both paid and completed the registration form</a:t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2672674" y="1670276"/>
              <a:ext cx="2385776" cy="143146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2672674" y="1670276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Further instructions on the Advocates website</a:t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5297028" y="1670276"/>
              <a:ext cx="2385776" cy="1431466"/>
            </a:xfrm>
            <a:prstGeom prst="rect">
              <a:avLst/>
            </a:prstGeom>
            <a:solidFill>
              <a:srgbClr val="547B8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 txBox="1"/>
            <p:nvPr/>
          </p:nvSpPr>
          <p:spPr>
            <a:xfrm>
              <a:off x="5297028" y="1670276"/>
              <a:ext cx="2385776" cy="1431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Registration opens 2/3 at 9 am</a:t>
              </a: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4965290" y="640079"/>
            <a:ext cx="5997678" cy="136334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SCHEDULE</a:t>
            </a:r>
            <a:endParaRPr/>
          </a:p>
        </p:txBody>
      </p:sp>
      <p:grpSp>
        <p:nvGrpSpPr>
          <p:cNvPr id="167" name="Google Shape;167;p3"/>
          <p:cNvGrpSpPr/>
          <p:nvPr/>
        </p:nvGrpSpPr>
        <p:grpSpPr>
          <a:xfrm>
            <a:off x="4513257" y="2283497"/>
            <a:ext cx="7678743" cy="4371651"/>
            <a:chOff x="0" y="1882"/>
            <a:chExt cx="6878879" cy="4441403"/>
          </a:xfrm>
        </p:grpSpPr>
        <p:cxnSp>
          <p:nvCxnSpPr>
            <p:cNvPr id="168" name="Google Shape;168;p3"/>
            <p:cNvCxnSpPr/>
            <p:nvPr/>
          </p:nvCxnSpPr>
          <p:spPr>
            <a:xfrm>
              <a:off x="0" y="1882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" name="Google Shape;169;p3"/>
            <p:cNvSpPr/>
            <p:nvPr/>
          </p:nvSpPr>
          <p:spPr>
            <a:xfrm>
              <a:off x="0" y="1882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0" y="1882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Learning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sym typeface="Gill Sans"/>
                </a:rPr>
                <a:t>Session</a:t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293347" y="31029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1293347" y="31029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February 2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nd</a:t>
              </a: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/>
            </a:p>
          </p:txBody>
        </p:sp>
        <p:cxnSp>
          <p:nvCxnSpPr>
            <p:cNvPr id="173" name="Google Shape;173;p3"/>
            <p:cNvCxnSpPr/>
            <p:nvPr/>
          </p:nvCxnSpPr>
          <p:spPr>
            <a:xfrm>
              <a:off x="1203114" y="613977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3"/>
            <p:cNvCxnSpPr/>
            <p:nvPr/>
          </p:nvCxnSpPr>
          <p:spPr>
            <a:xfrm>
              <a:off x="0" y="643751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3"/>
            <p:cNvSpPr/>
            <p:nvPr/>
          </p:nvSpPr>
          <p:spPr>
            <a:xfrm>
              <a:off x="0" y="643751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0" y="643751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Sign Up Period</a:t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293347" y="672898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1011030" y="672898"/>
              <a:ext cx="5867849" cy="67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-US" sz="27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February 3rd 9am</a:t>
              </a:r>
              <a:r>
                <a:rPr lang="en-US" sz="2700" b="0" i="0" u="none" strike="noStrike" cap="none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– Febru</a:t>
              </a:r>
              <a:r>
                <a:rPr lang="en-US" sz="27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ary 5</a:t>
              </a:r>
              <a:r>
                <a:rPr lang="en-US" sz="2700" baseline="300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@11:59pm</a:t>
              </a:r>
              <a:endParaRPr dirty="0">
                <a:solidFill>
                  <a:schemeClr val="dk1"/>
                </a:solidFill>
              </a:endParaRPr>
            </a:p>
          </p:txBody>
        </p:sp>
        <p:cxnSp>
          <p:nvCxnSpPr>
            <p:cNvPr id="179" name="Google Shape;179;p3"/>
            <p:cNvCxnSpPr/>
            <p:nvPr/>
          </p:nvCxnSpPr>
          <p:spPr>
            <a:xfrm>
              <a:off x="1203114" y="1255846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3"/>
            <p:cNvCxnSpPr/>
            <p:nvPr/>
          </p:nvCxnSpPr>
          <p:spPr>
            <a:xfrm>
              <a:off x="0" y="1285620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" name="Google Shape;181;p3"/>
            <p:cNvSpPr/>
            <p:nvPr/>
          </p:nvSpPr>
          <p:spPr>
            <a:xfrm>
              <a:off x="0" y="1285620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0" y="1285620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Problem Released</a:t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293347" y="1314767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1293347" y="1314767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February 6</a:t>
              </a:r>
              <a:r>
                <a:rPr lang="en-US" sz="2700" baseline="300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dirty="0"/>
            </a:p>
          </p:txBody>
        </p:sp>
        <p:cxnSp>
          <p:nvCxnSpPr>
            <p:cNvPr id="185" name="Google Shape;185;p3"/>
            <p:cNvCxnSpPr/>
            <p:nvPr/>
          </p:nvCxnSpPr>
          <p:spPr>
            <a:xfrm>
              <a:off x="1203114" y="1897715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3"/>
            <p:cNvCxnSpPr/>
            <p:nvPr/>
          </p:nvCxnSpPr>
          <p:spPr>
            <a:xfrm>
              <a:off x="0" y="1927489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7" name="Google Shape;187;p3"/>
            <p:cNvSpPr/>
            <p:nvPr/>
          </p:nvSpPr>
          <p:spPr>
            <a:xfrm>
              <a:off x="0" y="1927489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 txBox="1"/>
            <p:nvPr/>
          </p:nvSpPr>
          <p:spPr>
            <a:xfrm>
              <a:off x="0" y="1927489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Prepare Your Case</a:t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93347" y="1956636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1194998" y="1956636"/>
              <a:ext cx="5683881" cy="648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February 6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– February 20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(2 Weeks)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191" name="Google Shape;191;p3"/>
            <p:cNvCxnSpPr/>
            <p:nvPr/>
          </p:nvCxnSpPr>
          <p:spPr>
            <a:xfrm>
              <a:off x="1203114" y="2539584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3"/>
            <p:cNvCxnSpPr/>
            <p:nvPr/>
          </p:nvCxnSpPr>
          <p:spPr>
            <a:xfrm>
              <a:off x="0" y="2569358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3"/>
            <p:cNvSpPr/>
            <p:nvPr/>
          </p:nvSpPr>
          <p:spPr>
            <a:xfrm>
              <a:off x="0" y="2569358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0" y="3240374"/>
              <a:ext cx="1203114" cy="641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Competition</a:t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293347" y="2598505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293347" y="3255260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February 20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– February 22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th</a:t>
              </a: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/>
            </a:p>
          </p:txBody>
        </p:sp>
        <p:cxnSp>
          <p:nvCxnSpPr>
            <p:cNvPr id="197" name="Google Shape;197;p3"/>
            <p:cNvCxnSpPr/>
            <p:nvPr/>
          </p:nvCxnSpPr>
          <p:spPr>
            <a:xfrm>
              <a:off x="1203114" y="3181453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3"/>
            <p:cNvCxnSpPr/>
            <p:nvPr/>
          </p:nvCxnSpPr>
          <p:spPr>
            <a:xfrm>
              <a:off x="0" y="3211227"/>
              <a:ext cx="6015571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3"/>
            <p:cNvSpPr/>
            <p:nvPr/>
          </p:nvSpPr>
          <p:spPr>
            <a:xfrm>
              <a:off x="0" y="3211227"/>
              <a:ext cx="1203114" cy="641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 txBox="1"/>
            <p:nvPr/>
          </p:nvSpPr>
          <p:spPr>
            <a:xfrm>
              <a:off x="0" y="3801415"/>
              <a:ext cx="1203114" cy="64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Turn-in Assignment</a:t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293347" y="3240374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1293347" y="3836943"/>
              <a:ext cx="4722223" cy="58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>
                  <a:solidFill>
                    <a:schemeClr val="dk1"/>
                  </a:solidFill>
                  <a:latin typeface="Gill Sans"/>
                  <a:ea typeface="Gill Sans"/>
                  <a:sym typeface="Gill Sans"/>
                </a:rPr>
                <a:t>March 1</a:t>
              </a:r>
              <a:r>
                <a:rPr lang="en-US" sz="2700" baseline="30000">
                  <a:solidFill>
                    <a:schemeClr val="dk1"/>
                  </a:solidFill>
                  <a:latin typeface="Gill Sans"/>
                  <a:ea typeface="Gill Sans"/>
                  <a:sym typeface="Gill Sans"/>
                </a:rPr>
                <a:t>st</a:t>
              </a:r>
              <a:endParaRPr sz="2700" baseline="30000">
                <a:solidFill>
                  <a:schemeClr val="dk1"/>
                </a:solidFill>
                <a:latin typeface="Gill Sans"/>
                <a:ea typeface="Gill Sans"/>
              </a:endParaRPr>
            </a:p>
          </p:txBody>
        </p:sp>
        <p:cxnSp>
          <p:nvCxnSpPr>
            <p:cNvPr id="203" name="Google Shape;203;p3"/>
            <p:cNvCxnSpPr/>
            <p:nvPr/>
          </p:nvCxnSpPr>
          <p:spPr>
            <a:xfrm>
              <a:off x="1203114" y="3823322"/>
              <a:ext cx="4812456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rgbClr val="DDB9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04" name="Google Shape;204;p3" descr="Monthly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424474"/>
            <a:ext cx="4019312" cy="4019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8;p3">
            <a:extLst>
              <a:ext uri="{FF2B5EF4-FFF2-40B4-BE49-F238E27FC236}">
                <a16:creationId xmlns:a16="http://schemas.microsoft.com/office/drawing/2014/main" id="{B9DD52D0-15E6-F633-D060-02F6169B8492}"/>
              </a:ext>
            </a:extLst>
          </p:cNvPr>
          <p:cNvSpPr txBox="1"/>
          <p:nvPr/>
        </p:nvSpPr>
        <p:spPr>
          <a:xfrm>
            <a:off x="4563620" y="4869993"/>
            <a:ext cx="1343010" cy="6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dirty="0">
                <a:solidFill>
                  <a:schemeClr val="dk1"/>
                </a:solidFill>
                <a:latin typeface="Gill Sans"/>
                <a:sym typeface="Gill Sans"/>
              </a:rPr>
              <a:t>Skills Workshop</a:t>
            </a:r>
            <a:endParaRPr dirty="0"/>
          </a:p>
        </p:txBody>
      </p:sp>
      <p:sp>
        <p:nvSpPr>
          <p:cNvPr id="3" name="Google Shape;190;p3">
            <a:extLst>
              <a:ext uri="{FF2B5EF4-FFF2-40B4-BE49-F238E27FC236}">
                <a16:creationId xmlns:a16="http://schemas.microsoft.com/office/drawing/2014/main" id="{867840C2-D3BE-B55A-490C-F4628B4F85A8}"/>
              </a:ext>
            </a:extLst>
          </p:cNvPr>
          <p:cNvSpPr txBox="1"/>
          <p:nvPr/>
        </p:nvSpPr>
        <p:spPr>
          <a:xfrm>
            <a:off x="5956993" y="4882056"/>
            <a:ext cx="6235008" cy="57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700" dirty="0">
                <a:solidFill>
                  <a:schemeClr val="dk1"/>
                </a:solidFill>
                <a:latin typeface="Gill Sans"/>
                <a:sym typeface="Gill Sans"/>
              </a:rPr>
              <a:t>February </a:t>
            </a:r>
            <a:r>
              <a:rPr lang="en-US" sz="2700">
                <a:solidFill>
                  <a:schemeClr val="dk1"/>
                </a:solidFill>
                <a:latin typeface="Gill Sans"/>
                <a:sym typeface="Gill Sans"/>
              </a:rPr>
              <a:t>12</a:t>
            </a:r>
            <a:r>
              <a:rPr lang="en-US" sz="2700" baseline="30000">
                <a:solidFill>
                  <a:schemeClr val="dk1"/>
                </a:solidFill>
                <a:latin typeface="Gill Sans"/>
              </a:rPr>
              <a:t>th </a:t>
            </a:r>
            <a:r>
              <a:rPr lang="en-US" sz="2700">
                <a:solidFill>
                  <a:schemeClr val="dk1"/>
                </a:solidFill>
                <a:latin typeface="Gill Sans"/>
                <a:sym typeface="Gill Sans"/>
              </a:rPr>
              <a:t>@ 12 pm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"/>
          <p:cNvSpPr txBox="1">
            <a:spLocks noGrp="1"/>
          </p:cNvSpPr>
          <p:nvPr>
            <p:ph type="ctr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Gill Sans"/>
              <a:buNone/>
            </a:pPr>
            <a:r>
              <a:rPr lang="en-US" sz="5400">
                <a:latin typeface="Gill Sans"/>
                <a:ea typeface="Gill Sans"/>
                <a:cs typeface="Gill Sans"/>
                <a:sym typeface="Gill Sans"/>
              </a:rPr>
              <a:t>RECEIVING CLASS CREDIT</a:t>
            </a:r>
            <a:endParaRPr/>
          </a:p>
        </p:txBody>
      </p:sp>
      <p:grpSp>
        <p:nvGrpSpPr>
          <p:cNvPr id="476" name="Google Shape;476;p22"/>
          <p:cNvGrpSpPr/>
          <p:nvPr/>
        </p:nvGrpSpPr>
        <p:grpSpPr>
          <a:xfrm>
            <a:off x="1069975" y="2386891"/>
            <a:ext cx="10058399" cy="3614842"/>
            <a:chOff x="0" y="1501"/>
            <a:chExt cx="10058399" cy="3614842"/>
          </a:xfrm>
        </p:grpSpPr>
        <p:sp>
          <p:nvSpPr>
            <p:cNvPr id="477" name="Google Shape;477;p22"/>
            <p:cNvSpPr/>
            <p:nvPr/>
          </p:nvSpPr>
          <p:spPr>
            <a:xfrm>
              <a:off x="0" y="1501"/>
              <a:ext cx="10058399" cy="76101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208" y="172730"/>
              <a:ext cx="418560" cy="4185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78977" y="1501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 txBox="1"/>
            <p:nvPr/>
          </p:nvSpPr>
          <p:spPr>
            <a:xfrm>
              <a:off x="878977" y="1501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25" tIns="80525" rIns="80525" bIns="8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Must fill in the Blakely Credit Petition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: </a:t>
              </a:r>
              <a:r>
                <a:rPr lang="en-US" sz="2000" b="0" i="0" u="sng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https://www.law.uh.edu/blakely/credit-petition.asp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 </a:t>
              </a:r>
              <a:endPara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0" y="952775"/>
              <a:ext cx="10058399" cy="76101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230208" y="1124005"/>
              <a:ext cx="418560" cy="4185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878977" y="952775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 txBox="1"/>
            <p:nvPr/>
          </p:nvSpPr>
          <p:spPr>
            <a:xfrm>
              <a:off x="878977" y="952775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25" tIns="80525" rIns="80525" bIns="8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Regular Tuition Fee (you’re paying for a credit)</a:t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0" y="1904049"/>
              <a:ext cx="10058399" cy="76101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230208" y="2075279"/>
              <a:ext cx="418560" cy="4185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878977" y="1904049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 txBox="1"/>
            <p:nvPr/>
          </p:nvSpPr>
          <p:spPr>
            <a:xfrm>
              <a:off x="878977" y="1904049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25" tIns="80525" rIns="80525" bIns="8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must show a good faith effort – you cannot waive a round.</a:t>
              </a: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0" y="2855324"/>
              <a:ext cx="10058399" cy="761019"/>
            </a:xfrm>
            <a:prstGeom prst="roundRect">
              <a:avLst>
                <a:gd name="adj" fmla="val 1000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230208" y="3026553"/>
              <a:ext cx="418560" cy="41856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878977" y="2855324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 txBox="1"/>
            <p:nvPr/>
          </p:nvSpPr>
          <p:spPr>
            <a:xfrm>
              <a:off x="878977" y="2855324"/>
              <a:ext cx="9179422" cy="76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525" tIns="80525" rIns="80525" bIns="80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ill Sans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Submit 5 Pages (3 of 5) of written work products by email, no later than Sunday </a:t>
              </a:r>
              <a:r>
                <a:rPr lang="en-US" sz="20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March 1, </a:t>
              </a:r>
              <a:r>
                <a:rPr lang="en-US" sz="2000" b="0" i="0" u="none" strike="noStrike" cap="none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2025 at 11:59pm</a:t>
              </a:r>
              <a:endParaRPr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4"/>
          <p:cNvSpPr/>
          <p:nvPr/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6" name="Google Shape;506;p24"/>
          <p:cNvSpPr txBox="1">
            <a:spLocks noGrp="1"/>
          </p:cNvSpPr>
          <p:nvPr>
            <p:ph type="ctrTitle"/>
          </p:nvPr>
        </p:nvSpPr>
        <p:spPr>
          <a:xfrm>
            <a:off x="6923757" y="1290025"/>
            <a:ext cx="4475892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ANY QUESTIONS?</a:t>
            </a: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801520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09" name="Google Shape;509;p24" descr="Envel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626" y="1190881"/>
            <a:ext cx="4159568" cy="415956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4"/>
          <p:cNvSpPr txBox="1">
            <a:spLocks noGrp="1"/>
          </p:cNvSpPr>
          <p:nvPr>
            <p:ph type="body" idx="1"/>
          </p:nvPr>
        </p:nvSpPr>
        <p:spPr>
          <a:xfrm>
            <a:off x="7823200" y="3314600"/>
            <a:ext cx="2915100" cy="908400"/>
          </a:xfrm>
          <a:prstGeom prst="rect">
            <a:avLst/>
          </a:prstGeom>
          <a:solidFill>
            <a:schemeClr val="accent4"/>
          </a:solidFill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Sarah Overcash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/>
              <a:t>sovercash@uh.edu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COMPETITION DETAILS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cap="none">
                <a:latin typeface="Gill Sans"/>
                <a:ea typeface="Gill Sans"/>
                <a:cs typeface="Gill Sans"/>
                <a:sym typeface="Gill Sans"/>
              </a:rPr>
              <a:t>PARTNERS</a:t>
            </a:r>
            <a:endParaRPr/>
          </a:p>
        </p:txBody>
      </p:sp>
      <p:grpSp>
        <p:nvGrpSpPr>
          <p:cNvPr id="215" name="Google Shape;215;p6"/>
          <p:cNvGrpSpPr/>
          <p:nvPr/>
        </p:nvGrpSpPr>
        <p:grpSpPr>
          <a:xfrm>
            <a:off x="961920" y="1272490"/>
            <a:ext cx="10260001" cy="2160000"/>
            <a:chOff x="40328" y="886410"/>
            <a:chExt cx="10260001" cy="2160000"/>
          </a:xfrm>
        </p:grpSpPr>
        <p:sp>
          <p:nvSpPr>
            <p:cNvPr id="216" name="Google Shape;216;p6"/>
            <p:cNvSpPr/>
            <p:nvPr/>
          </p:nvSpPr>
          <p:spPr>
            <a:xfrm>
              <a:off x="391328" y="886410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25328" y="1120410"/>
              <a:ext cx="630000" cy="6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0328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40328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2-PERSON LAWYER TEAMS, SIGN UP AS A TEAM!</a:t>
              </a:r>
              <a:endParaRPr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506329" y="886410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740329" y="1120410"/>
              <a:ext cx="630000" cy="6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2155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2155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CAN BE ANY 1L LAW STUDENT AT UHLC. 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ALL WELCOME!</a:t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621329" y="886410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855329" y="1120410"/>
              <a:ext cx="630000" cy="6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270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4270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IF YOU ARE LOOKING FOR A PARTNER, PLEASE LET ME KNOW! </a:t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736329" y="886410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970329" y="1120410"/>
              <a:ext cx="630000" cy="63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85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6385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MUST BE AVAILABLE  FOR THE FULL WEEKEND,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NO DROPPING OUT BEFORE FINALS </a:t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8851329" y="886410"/>
              <a:ext cx="1098000" cy="10980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9085329" y="1120410"/>
              <a:ext cx="630000" cy="63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8500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8500329" y="232641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WILL PREPARE BOTH SIDES OF THE CASE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PLAINTIFF AND DEFENSE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ctr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WITNESSES</a:t>
            </a:r>
            <a:endParaRPr/>
          </a:p>
        </p:txBody>
      </p:sp>
      <p:grpSp>
        <p:nvGrpSpPr>
          <p:cNvPr id="241" name="Google Shape;241;p7"/>
          <p:cNvGrpSpPr/>
          <p:nvPr/>
        </p:nvGrpSpPr>
        <p:grpSpPr>
          <a:xfrm>
            <a:off x="965200" y="2638425"/>
            <a:ext cx="10261599" cy="3107746"/>
            <a:chOff x="0" y="0"/>
            <a:chExt cx="10261599" cy="3107746"/>
          </a:xfrm>
        </p:grpSpPr>
        <p:cxnSp>
          <p:nvCxnSpPr>
            <p:cNvPr id="242" name="Google Shape;242;p7"/>
            <p:cNvCxnSpPr/>
            <p:nvPr/>
          </p:nvCxnSpPr>
          <p:spPr>
            <a:xfrm>
              <a:off x="0" y="0"/>
              <a:ext cx="10261599" cy="0"/>
            </a:xfrm>
            <a:prstGeom prst="straightConnector1">
              <a:avLst/>
            </a:prstGeom>
            <a:solidFill>
              <a:srgbClr val="547B84"/>
            </a:solidFill>
            <a:ln w="12700" cap="flat" cmpd="sng">
              <a:solidFill>
                <a:srgbClr val="547B8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7"/>
            <p:cNvSpPr/>
            <p:nvPr/>
          </p:nvSpPr>
          <p:spPr>
            <a:xfrm>
              <a:off x="0" y="0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0" y="0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Each team is required to have two witnesses</a:t>
              </a:r>
              <a:endParaRPr/>
            </a:p>
          </p:txBody>
        </p:sp>
        <p:cxnSp>
          <p:nvCxnSpPr>
            <p:cNvPr id="245" name="Google Shape;245;p7"/>
            <p:cNvCxnSpPr/>
            <p:nvPr/>
          </p:nvCxnSpPr>
          <p:spPr>
            <a:xfrm>
              <a:off x="0" y="776936"/>
              <a:ext cx="10261599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6" name="Google Shape;246;p7"/>
            <p:cNvSpPr/>
            <p:nvPr/>
          </p:nvSpPr>
          <p:spPr>
            <a:xfrm>
              <a:off x="0" y="776936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0" y="776936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Witnesses do not have to be law students</a:t>
              </a:r>
              <a:endParaRPr/>
            </a:p>
          </p:txBody>
        </p:sp>
        <p:cxnSp>
          <p:nvCxnSpPr>
            <p:cNvPr id="248" name="Google Shape;248;p7"/>
            <p:cNvCxnSpPr/>
            <p:nvPr/>
          </p:nvCxnSpPr>
          <p:spPr>
            <a:xfrm>
              <a:off x="0" y="1553873"/>
              <a:ext cx="10261599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9" name="Google Shape;249;p7"/>
            <p:cNvSpPr/>
            <p:nvPr/>
          </p:nvSpPr>
          <p:spPr>
            <a:xfrm>
              <a:off x="0" y="1553873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0" y="1553873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Please let me know if you do not have a witness, I can help</a:t>
              </a:r>
              <a:endParaRPr/>
            </a:p>
          </p:txBody>
        </p:sp>
        <p:cxnSp>
          <p:nvCxnSpPr>
            <p:cNvPr id="251" name="Google Shape;251;p7"/>
            <p:cNvCxnSpPr/>
            <p:nvPr/>
          </p:nvCxnSpPr>
          <p:spPr>
            <a:xfrm>
              <a:off x="0" y="2330810"/>
              <a:ext cx="10261599" cy="0"/>
            </a:xfrm>
            <a:prstGeom prst="straightConnector1">
              <a:avLst/>
            </a:prstGeom>
            <a:solidFill>
              <a:srgbClr val="7C878F"/>
            </a:solidFill>
            <a:ln w="12700" cap="flat" cmpd="sng">
              <a:solidFill>
                <a:srgbClr val="7C878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2" name="Google Shape;252;p7"/>
            <p:cNvSpPr/>
            <p:nvPr/>
          </p:nvSpPr>
          <p:spPr>
            <a:xfrm>
              <a:off x="0" y="2330810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0" y="2330810"/>
              <a:ext cx="10261599" cy="77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Gill Sans"/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Witnessing is a great way to participate if you do not want to compete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793"/>
              </a:buClr>
              <a:buSzPts val="4500"/>
              <a:buFont typeface="Gill Sans"/>
              <a:buNone/>
            </a:pPr>
            <a:r>
              <a:rPr lang="en-US" sz="5400"/>
              <a:t>MOCK TRIAL OVERVIEW</a:t>
            </a:r>
            <a:endParaRPr/>
          </a:p>
        </p:txBody>
      </p:sp>
      <p:grpSp>
        <p:nvGrpSpPr>
          <p:cNvPr id="259" name="Google Shape;259;p8"/>
          <p:cNvGrpSpPr/>
          <p:nvPr/>
        </p:nvGrpSpPr>
        <p:grpSpPr>
          <a:xfrm>
            <a:off x="1071831" y="3316812"/>
            <a:ext cx="10054687" cy="1755000"/>
            <a:chOff x="1856" y="931422"/>
            <a:chExt cx="10054687" cy="1755000"/>
          </a:xfrm>
        </p:grpSpPr>
        <p:sp>
          <p:nvSpPr>
            <p:cNvPr id="260" name="Google Shape;260;p8"/>
            <p:cNvSpPr/>
            <p:nvPr/>
          </p:nvSpPr>
          <p:spPr>
            <a:xfrm>
              <a:off x="287043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77168" y="1121547"/>
              <a:ext cx="511875" cy="5118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85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185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MOTIONS IN LIMINE</a:t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005481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5606" y="1121547"/>
              <a:ext cx="511875" cy="51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72029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172029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OPENING STATEMENT</a:t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3723918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3914043" y="1121547"/>
              <a:ext cx="511875" cy="51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3438731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 txBox="1"/>
            <p:nvPr/>
          </p:nvSpPr>
          <p:spPr>
            <a:xfrm>
              <a:off x="3438731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PLAINTIFF’S CASE IN CHIEF</a:t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442356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632481" y="1121547"/>
              <a:ext cx="511875" cy="51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157168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 txBox="1"/>
            <p:nvPr/>
          </p:nvSpPr>
          <p:spPr>
            <a:xfrm>
              <a:off x="5157168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DEFENDANT’S CASE IN CHIEF</a:t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160793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350918" y="1121547"/>
              <a:ext cx="511875" cy="5118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87560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 txBox="1"/>
            <p:nvPr/>
          </p:nvSpPr>
          <p:spPr>
            <a:xfrm>
              <a:off x="687560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CLOSING STATEMENTS</a:t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879231" y="931422"/>
              <a:ext cx="892125" cy="892125"/>
            </a:xfrm>
            <a:prstGeom prst="ellipse">
              <a:avLst/>
            </a:prstGeom>
            <a:solidFill>
              <a:srgbClr val="D0D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069356" y="1121547"/>
              <a:ext cx="511875" cy="51187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859404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859404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REBUTTAL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RULES</a:t>
            </a: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975382" y="3172113"/>
            <a:ext cx="10241235" cy="2040370"/>
            <a:chOff x="10182" y="533688"/>
            <a:chExt cx="10241235" cy="2040370"/>
          </a:xfrm>
        </p:grpSpPr>
        <p:sp>
          <p:nvSpPr>
            <p:cNvPr id="290" name="Google Shape;290;p9"/>
            <p:cNvSpPr/>
            <p:nvPr/>
          </p:nvSpPr>
          <p:spPr>
            <a:xfrm>
              <a:off x="745740" y="533688"/>
              <a:ext cx="792139" cy="79213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0182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10182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Split the components evenly</a:t>
              </a: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10182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10182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must do at least one cross and one direct in every round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cannot do both the closing and opening in a round</a:t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405067" y="533688"/>
              <a:ext cx="792139" cy="7921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2669508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 txBox="1"/>
            <p:nvPr/>
          </p:nvSpPr>
          <p:spPr>
            <a:xfrm>
              <a:off x="2669508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are timed</a:t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669508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2669508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5 mins for MIL/70 mins for case in chief, not including objections</a:t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064393" y="533688"/>
              <a:ext cx="792139" cy="7921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328834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 txBox="1"/>
            <p:nvPr/>
          </p:nvSpPr>
          <p:spPr>
            <a:xfrm>
              <a:off x="5328834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Don’t read</a:t>
              </a: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328834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5328834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Memorize what you can, but notes are OKAY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are expected to use the well. </a:t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8723719" y="533688"/>
              <a:ext cx="792139" cy="79213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7988161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7988161" y="1413564"/>
              <a:ext cx="2263256" cy="41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You are scored on professionalism</a:t>
              </a: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988161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7988161" y="1868123"/>
              <a:ext cx="2263256" cy="70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Dress professionally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ill Sans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Address the judge as “Your Honor” and remember to stand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10"/>
          <p:cNvSpPr txBox="1"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 sz="38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MOCK TRIAL COMPETITION STRUCTURE</a:t>
            </a:r>
            <a:endParaRPr/>
          </a:p>
        </p:txBody>
      </p:sp>
      <p:pic>
        <p:nvPicPr>
          <p:cNvPr id="317" name="Google Shape;317;p10" descr="Cour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7820" y="640079"/>
            <a:ext cx="2456360" cy="245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CALLING THE CASE</a:t>
            </a:r>
            <a:endParaRPr/>
          </a:p>
        </p:txBody>
      </p:sp>
      <p:grpSp>
        <p:nvGrpSpPr>
          <p:cNvPr id="323" name="Google Shape;323;p11"/>
          <p:cNvGrpSpPr/>
          <p:nvPr/>
        </p:nvGrpSpPr>
        <p:grpSpPr>
          <a:xfrm>
            <a:off x="1407171" y="2638425"/>
            <a:ext cx="9377691" cy="3275792"/>
            <a:chOff x="441971" y="0"/>
            <a:chExt cx="9377691" cy="3275792"/>
          </a:xfrm>
        </p:grpSpPr>
        <p:sp>
          <p:nvSpPr>
            <p:cNvPr id="324" name="Google Shape;324;p11"/>
            <p:cNvSpPr/>
            <p:nvPr/>
          </p:nvSpPr>
          <p:spPr>
            <a:xfrm>
              <a:off x="1843230" y="0"/>
              <a:ext cx="1509048" cy="14660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41971" y="1595756"/>
              <a:ext cx="4311566" cy="62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 txBox="1"/>
            <p:nvPr/>
          </p:nvSpPr>
          <p:spPr>
            <a:xfrm>
              <a:off x="441971" y="1595756"/>
              <a:ext cx="4311566" cy="62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ill Sans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INTRODUCE YOURSELF</a:t>
              </a:r>
              <a:endPara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41971" y="2284392"/>
              <a:ext cx="4311566" cy="823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441971" y="2452217"/>
              <a:ext cx="43116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</a:t>
              </a:r>
              <a:r>
                <a:rPr lang="en-US" sz="17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laintiff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goes first, then defense,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“Good morning, your Honor.  (Name) and (Name), representing (the plaintiff/defendant. )</a:t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909321" y="0"/>
              <a:ext cx="1509048" cy="14660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508062" y="1595756"/>
              <a:ext cx="4311566" cy="62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5508062" y="1595756"/>
              <a:ext cx="4311566" cy="62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ill Sans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HOUSEKEEPING </a:t>
              </a:r>
              <a:endPara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5508062" y="2284392"/>
              <a:ext cx="4311566" cy="823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 txBox="1"/>
            <p:nvPr/>
          </p:nvSpPr>
          <p:spPr>
            <a:xfrm>
              <a:off x="5508062" y="2452292"/>
              <a:ext cx="43116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Optional, but helpful	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Gill Sans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Ask about pre-marking exhibits, moving about the well, invoking the rule etc.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Hippard Open">
      <a:dk1>
        <a:srgbClr val="182B55"/>
      </a:dk1>
      <a:lt1>
        <a:srgbClr val="FFFFFF"/>
      </a:lt1>
      <a:dk2>
        <a:srgbClr val="21225B"/>
      </a:dk2>
      <a:lt2>
        <a:srgbClr val="ECEAE7"/>
      </a:lt2>
      <a:accent1>
        <a:srgbClr val="E13E59"/>
      </a:accent1>
      <a:accent2>
        <a:srgbClr val="557B84"/>
      </a:accent2>
      <a:accent3>
        <a:srgbClr val="B30000"/>
      </a:accent3>
      <a:accent4>
        <a:srgbClr val="889474"/>
      </a:accent4>
      <a:accent5>
        <a:srgbClr val="7E8790"/>
      </a:accent5>
      <a:accent6>
        <a:srgbClr val="A0988C"/>
      </a:accent6>
      <a:hlink>
        <a:srgbClr val="455A5F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Hippard Open">
      <a:dk1>
        <a:srgbClr val="182B55"/>
      </a:dk1>
      <a:lt1>
        <a:srgbClr val="FFFFFF"/>
      </a:lt1>
      <a:dk2>
        <a:srgbClr val="21225B"/>
      </a:dk2>
      <a:lt2>
        <a:srgbClr val="ECEAE7"/>
      </a:lt2>
      <a:accent1>
        <a:srgbClr val="E13E59"/>
      </a:accent1>
      <a:accent2>
        <a:srgbClr val="557B84"/>
      </a:accent2>
      <a:accent3>
        <a:srgbClr val="B30000"/>
      </a:accent3>
      <a:accent4>
        <a:srgbClr val="889474"/>
      </a:accent4>
      <a:accent5>
        <a:srgbClr val="7E8790"/>
      </a:accent5>
      <a:accent6>
        <a:srgbClr val="A0988C"/>
      </a:accent6>
      <a:hlink>
        <a:srgbClr val="455A5F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1054</Words>
  <Application>Microsoft Office PowerPoint</Application>
  <PresentationFormat>Widescreen</PresentationFormat>
  <Paragraphs>167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Gill Sans</vt:lpstr>
      <vt:lpstr>Arial</vt:lpstr>
      <vt:lpstr>Calibri</vt:lpstr>
      <vt:lpstr>Bookman Old Style</vt:lpstr>
      <vt:lpstr>Parcel</vt:lpstr>
      <vt:lpstr>Parcel</vt:lpstr>
      <vt:lpstr>THE HIPPARD NOVICE MOCK TRIAL COMPETITION 2026</vt:lpstr>
      <vt:lpstr>SCHEDULE</vt:lpstr>
      <vt:lpstr>COMPETITION DETAILS</vt:lpstr>
      <vt:lpstr>PARTNERS</vt:lpstr>
      <vt:lpstr>WITNESSES</vt:lpstr>
      <vt:lpstr>MOCK TRIAL OVERVIEW</vt:lpstr>
      <vt:lpstr>RULES</vt:lpstr>
      <vt:lpstr>MOCK TRIAL COMPETITION STRUCTURE</vt:lpstr>
      <vt:lpstr>CALLING THE CASE</vt:lpstr>
      <vt:lpstr>MOTIONS IN LIMINE</vt:lpstr>
      <vt:lpstr>OPENINGS 5-8 minutes</vt:lpstr>
      <vt:lpstr>DIRECTS</vt:lpstr>
      <vt:lpstr>CROSSES</vt:lpstr>
      <vt:lpstr>CLOSINGS</vt:lpstr>
      <vt:lpstr>HELPFUL REMINDERS</vt:lpstr>
      <vt:lpstr>REGISTRATION</vt:lpstr>
      <vt:lpstr>HOW TO SIGN UP</vt:lpstr>
      <vt:lpstr>PAYMENT</vt:lpstr>
      <vt:lpstr>REGISTRATION</vt:lpstr>
      <vt:lpstr>RECEIVING CLASS CREDIT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HIPPARD NOVICE MOCK TRIAL COMPETITION 2026</dc:title>
  <dc:creator>Stacy Dre</dc:creator>
  <cp:lastModifiedBy>Overcash, Sarah</cp:lastModifiedBy>
  <cp:revision>1</cp:revision>
  <dcterms:created xsi:type="dcterms:W3CDTF">2021-08-30T21:41:27Z</dcterms:created>
  <dcterms:modified xsi:type="dcterms:W3CDTF">2026-02-02T20:13:22Z</dcterms:modified>
</cp:coreProperties>
</file>