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embeddedFontLst>
    <p:embeddedFont>
      <p:font typeface="Arial Black" panose="020B0604020202020204" pitchFamily="34" charset="0"/>
      <p:regular r:id="rId22"/>
      <p:bold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j2kHg6dSQB4xz/HO/58GiEdxkm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25D29D-125B-40F8-BE77-CD2E25E2D7F1}">
  <a:tblStyle styleId="{F325D29D-125B-40F8-BE77-CD2E25E2D7F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6E6"/>
          </a:solidFill>
        </a:fill>
      </a:tcStyle>
    </a:wholeTbl>
    <a:band1H>
      <a:tcTxStyle b="off" i="off"/>
      <a:tcStyle>
        <a:tcBdr/>
        <a:fill>
          <a:solidFill>
            <a:srgbClr val="CACAC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ACAC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dk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dk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c487aac83d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c487aac83d_0_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2c487aac83d_0_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c4a434576d_0_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" name="Google Shape;174;g2c4a434576d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0" name="Google Shape;18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1" name="Google Shape;181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7" name="Google Shape;18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c4a434576d_0_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3" name="Google Shape;193;g2c4a434576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cost is $10 for members and $50 for non-members. 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However, you must register as a team, so the options will include: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Member Competitors: $20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Non-Member Competitors: $100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Member &amp; 1 Non-Member Team: $60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9" name="Google Shape;19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c4a434576d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5" name="Google Shape;205;g2c4a434576d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1" name="Google Shape;21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7" name="Google Shape;21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c487aac83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c487aac83d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g2c487aac83d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c487aac83d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c487aac83d_0_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2c487aac83d_0_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9" name="Google Shape;129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c487aac83d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2c487aac83d_0_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g2c487aac83d_0_3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2" name="Google Shape;14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9" name="Google Shape;14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 Black"/>
              <a:buNone/>
              <a:defRPr sz="88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0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5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5"/>
          <p:cNvSpPr txBox="1">
            <a:spLocks noGrp="1"/>
          </p:cNvSpPr>
          <p:nvPr>
            <p:ph type="sldNum" idx="12"/>
          </p:nvPr>
        </p:nvSpPr>
        <p:spPr>
          <a:xfrm rot="-5400000">
            <a:off x="8227377" y="5885497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5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5"/>
          <p:cNvSpPr txBox="1">
            <a:spLocks noGrp="1"/>
          </p:cNvSpPr>
          <p:nvPr>
            <p:ph type="sldNum" idx="12"/>
          </p:nvPr>
        </p:nvSpPr>
        <p:spPr>
          <a:xfrm rot="-5400000">
            <a:off x="8227377" y="5885497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sldNum" idx="12"/>
          </p:nvPr>
        </p:nvSpPr>
        <p:spPr>
          <a:xfrm rot="-5400000">
            <a:off x="8227377" y="5885497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 Black"/>
              <a:buNone/>
              <a:defRPr sz="8800" b="0" cap="none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 b="0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 rot="-5400000">
            <a:off x="8227377" y="5885497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1"/>
          </p:nvPr>
        </p:nvSpPr>
        <p:spPr>
          <a:xfrm>
            <a:off x="1630680" y="1574800"/>
            <a:ext cx="329184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body" idx="2"/>
          </p:nvPr>
        </p:nvSpPr>
        <p:spPr>
          <a:xfrm>
            <a:off x="5090160" y="1574800"/>
            <a:ext cx="329184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sldNum" idx="12"/>
          </p:nvPr>
        </p:nvSpPr>
        <p:spPr>
          <a:xfrm rot="-5400000">
            <a:off x="8227377" y="5885497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0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 rot="-5400000">
            <a:off x="8227377" y="5885497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sldNum" idx="12"/>
          </p:nvPr>
        </p:nvSpPr>
        <p:spPr>
          <a:xfrm rot="-5400000">
            <a:off x="8227377" y="5885497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2"/>
          <p:cNvSpPr txBox="1">
            <a:spLocks noGrp="1"/>
          </p:cNvSpPr>
          <p:nvPr>
            <p:ph type="body" idx="1"/>
          </p:nvPr>
        </p:nvSpPr>
        <p:spPr>
          <a:xfrm>
            <a:off x="3575050" y="1600200"/>
            <a:ext cx="5111750" cy="4480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Char char="•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body" idx="2"/>
          </p:nvPr>
        </p:nvSpPr>
        <p:spPr>
          <a:xfrm>
            <a:off x="457200" y="1600200"/>
            <a:ext cx="3008313" cy="4480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sldNum" idx="12"/>
          </p:nvPr>
        </p:nvSpPr>
        <p:spPr>
          <a:xfrm rot="-5400000">
            <a:off x="8227377" y="5885497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8" name="Google Shape;68;p22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3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3"/>
          <p:cNvSpPr>
            <a:spLocks noGrp="1"/>
          </p:cNvSpPr>
          <p:nvPr>
            <p:ph type="pic" idx="2"/>
          </p:nvPr>
        </p:nvSpPr>
        <p:spPr>
          <a:xfrm>
            <a:off x="-1" y="0"/>
            <a:ext cx="9000877" cy="484632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72" name="Google Shape;72;p23"/>
          <p:cNvSpPr txBox="1">
            <a:spLocks noGrp="1"/>
          </p:cNvSpPr>
          <p:nvPr>
            <p:ph type="body" idx="1"/>
          </p:nvPr>
        </p:nvSpPr>
        <p:spPr>
          <a:xfrm>
            <a:off x="457200" y="57150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sldNum" idx="12"/>
          </p:nvPr>
        </p:nvSpPr>
        <p:spPr>
          <a:xfrm rot="-5400000">
            <a:off x="8227377" y="5885497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 Black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2080418" y="129382"/>
            <a:ext cx="4373563" cy="76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 rot="-5400000">
            <a:off x="8227377" y="5885497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  <a:defRPr sz="3600" b="0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 rot="-5400000">
            <a:off x="8227377" y="5885497"/>
            <a:ext cx="131572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4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4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theadvocatesatuhlc.org/competitions/lorance-thompson-negotiation-competition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n.harvard.edu/daily/batna/frustrated-by-an-uninformed-negotiator-consider-your-batna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on.harvard.edu/daily/negotiation-skills-daily/six-strategies-for-building-trust-in-negotiations/" TargetMode="External"/><Relationship Id="rId4" Type="http://schemas.openxmlformats.org/officeDocument/2006/relationships/hyperlink" Target="https://www.pon.harvard.edu/daily/negotiation-skills-daily/resolve-conflict-by-asking-the-right-questions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/>
          <p:nvPr/>
        </p:nvSpPr>
        <p:spPr>
          <a:xfrm rot="10800000">
            <a:off x="0" y="1074736"/>
            <a:ext cx="8991600" cy="1058863"/>
          </a:xfrm>
          <a:prstGeom prst="rect">
            <a:avLst/>
          </a:prstGeom>
          <a:solidFill>
            <a:srgbClr val="7B12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 rot="10800000">
            <a:off x="0" y="0"/>
            <a:ext cx="8991600" cy="2039934"/>
          </a:xfrm>
          <a:prstGeom prst="rect">
            <a:avLst/>
          </a:prstGeom>
          <a:solidFill>
            <a:srgbClr val="C3092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" y="481903"/>
            <a:ext cx="7893418" cy="965897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"/>
          <p:cNvSpPr txBox="1">
            <a:spLocks noGrp="1"/>
          </p:cNvSpPr>
          <p:nvPr>
            <p:ph type="ctrTitle"/>
          </p:nvPr>
        </p:nvSpPr>
        <p:spPr>
          <a:xfrm>
            <a:off x="3937801" y="1524000"/>
            <a:ext cx="1334100" cy="36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US" sz="1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PRESENTS</a:t>
            </a:r>
            <a:endParaRPr sz="18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528151" y="2895601"/>
            <a:ext cx="8153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-US" sz="4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202</a:t>
            </a:r>
            <a:r>
              <a:rPr lang="en-US" sz="4400" b="1" dirty="0">
                <a:solidFill>
                  <a:schemeClr val="dk1"/>
                </a:solidFill>
              </a:rPr>
              <a:t>6</a:t>
            </a:r>
            <a:r>
              <a:rPr lang="en-US" sz="4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Lorance Thompson Contract Drafting and </a:t>
            </a:r>
            <a:r>
              <a:rPr lang="en-US" sz="4400" b="1" dirty="0">
                <a:solidFill>
                  <a:schemeClr val="dk1"/>
                </a:solidFill>
              </a:rPr>
              <a:t>N</a:t>
            </a:r>
            <a:r>
              <a:rPr lang="en-US" sz="4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egotiation Competition</a:t>
            </a:r>
            <a:endParaRPr sz="4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08504" y="5132513"/>
            <a:ext cx="4126992" cy="12435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oogle Shape;157;p9"/>
          <p:cNvGrpSpPr/>
          <p:nvPr/>
        </p:nvGrpSpPr>
        <p:grpSpPr>
          <a:xfrm>
            <a:off x="616200" y="2349524"/>
            <a:ext cx="3514411" cy="2042406"/>
            <a:chOff x="82800" y="578996"/>
            <a:chExt cx="3514411" cy="2042406"/>
          </a:xfrm>
        </p:grpSpPr>
        <p:sp>
          <p:nvSpPr>
            <p:cNvPr id="158" name="Google Shape;158;p9"/>
            <p:cNvSpPr/>
            <p:nvPr/>
          </p:nvSpPr>
          <p:spPr>
            <a:xfrm>
              <a:off x="82800" y="578996"/>
              <a:ext cx="2042406" cy="2042406"/>
            </a:xfrm>
            <a:prstGeom prst="ellipse">
              <a:avLst/>
            </a:prstGeom>
            <a:solidFill>
              <a:srgbClr val="D1282E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9"/>
            <p:cNvSpPr txBox="1"/>
            <p:nvPr/>
          </p:nvSpPr>
          <p:spPr>
            <a:xfrm>
              <a:off x="368001" y="819840"/>
              <a:ext cx="1177603" cy="15607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Side 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1554805" y="578996"/>
              <a:ext cx="2042406" cy="2042406"/>
            </a:xfrm>
            <a:prstGeom prst="ellipse">
              <a:avLst/>
            </a:prstGeom>
            <a:solidFill>
              <a:schemeClr val="accent1">
                <a:alpha val="48627"/>
              </a:schemeClr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9"/>
            <p:cNvSpPr txBox="1"/>
            <p:nvPr/>
          </p:nvSpPr>
          <p:spPr>
            <a:xfrm>
              <a:off x="2134406" y="819840"/>
              <a:ext cx="1177603" cy="15607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Side 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2" name="Google Shape;162;p9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70104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lang="en-US"/>
              <a:t>NEGOTIATIONS SCORING</a:t>
            </a:r>
            <a:endParaRPr/>
          </a:p>
        </p:txBody>
      </p:sp>
      <p:sp>
        <p:nvSpPr>
          <p:cNvPr id="163" name="Google Shape;163;p9"/>
          <p:cNvSpPr txBox="1">
            <a:spLocks noGrp="1"/>
          </p:cNvSpPr>
          <p:nvPr>
            <p:ph type="body" idx="1"/>
          </p:nvPr>
        </p:nvSpPr>
        <p:spPr>
          <a:xfrm>
            <a:off x="457200" y="1752600"/>
            <a:ext cx="4114800" cy="4373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i="1" dirty="0"/>
          </a:p>
          <a:p>
            <a:pPr marL="3429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i="1" dirty="0"/>
          </a:p>
          <a:p>
            <a:pPr marL="3429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dirty="0"/>
          </a:p>
          <a:p>
            <a:pPr marL="3429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dirty="0"/>
          </a:p>
          <a:p>
            <a:pPr marL="3429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dirty="0"/>
          </a:p>
          <a:p>
            <a:pPr marL="3429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dirty="0"/>
          </a:p>
          <a:p>
            <a:pPr marL="342900" lvl="0" indent="-215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dirty="0"/>
              <a:t>Confidential information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dirty="0"/>
              <a:t>No agreement on </a:t>
            </a:r>
            <a:r>
              <a:rPr lang="en-US" u="sng" dirty="0"/>
              <a:t>at least</a:t>
            </a:r>
            <a:r>
              <a:rPr lang="en-US" dirty="0"/>
              <a:t> one term</a:t>
            </a:r>
            <a:r>
              <a:rPr lang="en-US" i="1" dirty="0"/>
              <a:t> </a:t>
            </a:r>
            <a:r>
              <a:rPr lang="en-US" dirty="0"/>
              <a:t>= Both sides lose that round</a:t>
            </a:r>
            <a:endParaRPr dirty="0"/>
          </a:p>
        </p:txBody>
      </p:sp>
      <p:sp>
        <p:nvSpPr>
          <p:cNvPr id="164" name="Google Shape;164;p9"/>
          <p:cNvSpPr txBox="1"/>
          <p:nvPr/>
        </p:nvSpPr>
        <p:spPr>
          <a:xfrm>
            <a:off x="4648200" y="1752599"/>
            <a:ext cx="3810000" cy="4373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Performance Score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Preparedness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Adaptability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Outcomes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Relationship Management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Teamwork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Self-Evaluation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c487aac83d_0_26"/>
          <p:cNvSpPr txBox="1">
            <a:spLocks noGrp="1"/>
          </p:cNvSpPr>
          <p:nvPr>
            <p:ph type="title"/>
          </p:nvPr>
        </p:nvSpPr>
        <p:spPr>
          <a:xfrm>
            <a:off x="457200" y="152725"/>
            <a:ext cx="6538500" cy="1371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Pt. 2: Contract Drafting </a:t>
            </a:r>
            <a:endParaRPr/>
          </a:p>
        </p:txBody>
      </p:sp>
      <p:sp>
        <p:nvSpPr>
          <p:cNvPr id="171" name="Google Shape;171;g2c487aac83d_0_26"/>
          <p:cNvSpPr txBox="1">
            <a:spLocks noGrp="1"/>
          </p:cNvSpPr>
          <p:nvPr>
            <p:ph type="body" idx="1"/>
          </p:nvPr>
        </p:nvSpPr>
        <p:spPr>
          <a:xfrm>
            <a:off x="457200" y="1524325"/>
            <a:ext cx="8686800" cy="4373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34814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91052"/>
              <a:buChar char="●"/>
            </a:pPr>
            <a:r>
              <a:rPr lang="en-US" sz="2235" dirty="0"/>
              <a:t>Written contract guidelines</a:t>
            </a:r>
            <a:endParaRPr sz="2235" dirty="0"/>
          </a:p>
          <a:p>
            <a:pPr marL="914400" marR="0" lvl="1" indent="-341238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90555"/>
              <a:buChar char="○"/>
            </a:pPr>
            <a:r>
              <a:rPr lang="en-US" sz="2117" dirty="0"/>
              <a:t>No formal length requirement</a:t>
            </a:r>
            <a:endParaRPr sz="2117" dirty="0"/>
          </a:p>
          <a:p>
            <a:pPr marL="914400" marR="0" lvl="1" indent="-341238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90555"/>
              <a:buChar char="○"/>
            </a:pPr>
            <a:r>
              <a:rPr lang="en-US" sz="2117" dirty="0"/>
              <a:t>Must include all the essentials of a standard K</a:t>
            </a:r>
            <a:endParaRPr sz="2117" dirty="0"/>
          </a:p>
          <a:p>
            <a:pPr marL="914400" marR="0" lvl="1" indent="-341238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90555"/>
              <a:buChar char="○"/>
            </a:pPr>
            <a:r>
              <a:rPr lang="en-US" sz="2117" dirty="0"/>
              <a:t>Both partners must contribute a good faith effort regardless of whether you are claiming a credit</a:t>
            </a:r>
            <a:endParaRPr sz="2117" dirty="0"/>
          </a:p>
          <a:p>
            <a:pPr marL="1828800" marR="0" lvl="3" indent="-341238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en-US" sz="1917" dirty="0">
                <a:solidFill>
                  <a:srgbClr val="FF0000"/>
                </a:solidFill>
              </a:rPr>
              <a:t>This is </a:t>
            </a:r>
            <a:r>
              <a:rPr lang="en-US" sz="1917" u="sng" dirty="0">
                <a:solidFill>
                  <a:srgbClr val="FF0000"/>
                </a:solidFill>
              </a:rPr>
              <a:t>part</a:t>
            </a:r>
            <a:r>
              <a:rPr lang="en-US" sz="1917" dirty="0">
                <a:solidFill>
                  <a:srgbClr val="FF0000"/>
                </a:solidFill>
              </a:rPr>
              <a:t> of the competition; not optional</a:t>
            </a:r>
            <a:endParaRPr sz="1917" dirty="0">
              <a:solidFill>
                <a:srgbClr val="FF0000"/>
              </a:solidFill>
            </a:endParaRPr>
          </a:p>
          <a:p>
            <a:pPr marL="914400" marR="0" lvl="1" indent="-341238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90555"/>
              <a:buChar char="○"/>
            </a:pPr>
            <a:r>
              <a:rPr lang="en-US" sz="2117" dirty="0"/>
              <a:t>Review tech policy below</a:t>
            </a:r>
            <a:endParaRPr sz="2117" dirty="0"/>
          </a:p>
          <a:p>
            <a:pPr marL="457200" marR="0" lvl="0" indent="-341237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90555"/>
              <a:buChar char="●"/>
            </a:pPr>
            <a:r>
              <a:rPr lang="en-US" sz="2117" dirty="0"/>
              <a:t>Due @ 11:59 PM on Friday, April 18th</a:t>
            </a:r>
            <a:endParaRPr sz="2117" dirty="0"/>
          </a:p>
          <a:p>
            <a:pPr marL="914400" marR="0" lvl="1" indent="-334327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90000"/>
              <a:buChar char="○"/>
            </a:pPr>
            <a:r>
              <a:rPr lang="en-US" dirty="0"/>
              <a:t>Reviewed for good faith efforts and timeliness</a:t>
            </a:r>
            <a:endParaRPr dirty="0"/>
          </a:p>
          <a:p>
            <a:pPr marL="914400" marR="0" lvl="1" indent="-334327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90000"/>
              <a:buChar char="○"/>
            </a:pPr>
            <a:r>
              <a:rPr lang="en-US" dirty="0"/>
              <a:t>Contract drafting winner and runner up announced on April 19th</a:t>
            </a:r>
            <a:endParaRPr dirty="0"/>
          </a:p>
          <a:p>
            <a:pPr marL="1371600" marR="0" lvl="2" indent="-334327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■"/>
            </a:pPr>
            <a:r>
              <a:rPr lang="en-US" dirty="0"/>
              <a:t>All winners will receive their prizes soon after this date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c4a434576d_0_17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70104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lang="en-US"/>
              <a:t>CONTRACT DRAFTING SCORING</a:t>
            </a:r>
            <a:endParaRPr/>
          </a:p>
        </p:txBody>
      </p:sp>
      <p:sp>
        <p:nvSpPr>
          <p:cNvPr id="177" name="Google Shape;177;g2c4a434576d_0_17"/>
          <p:cNvSpPr txBox="1"/>
          <p:nvPr/>
        </p:nvSpPr>
        <p:spPr>
          <a:xfrm>
            <a:off x="457200" y="1752600"/>
            <a:ext cx="8001000" cy="43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600" b="1">
                <a:solidFill>
                  <a:schemeClr val="dk1"/>
                </a:solidFill>
              </a:rPr>
              <a:t>Written Submission</a:t>
            </a:r>
            <a:endParaRPr sz="2000"/>
          </a:p>
          <a:p>
            <a:pPr marL="8001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600"/>
              <a:buChar char="•"/>
            </a:pPr>
            <a:r>
              <a:rPr lang="en-US" sz="2600">
                <a:solidFill>
                  <a:schemeClr val="dk1"/>
                </a:solidFill>
              </a:rPr>
              <a:t>Adaptability and compromise</a:t>
            </a:r>
            <a:endParaRPr sz="2600">
              <a:solidFill>
                <a:schemeClr val="dk1"/>
              </a:solidFill>
            </a:endParaRPr>
          </a:p>
          <a:p>
            <a:pPr marL="8001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600"/>
              <a:buChar char="•"/>
            </a:pPr>
            <a:r>
              <a:rPr lang="en-US" sz="2600">
                <a:solidFill>
                  <a:schemeClr val="dk1"/>
                </a:solidFill>
              </a:rPr>
              <a:t>Client focused</a:t>
            </a:r>
            <a:endParaRPr sz="2600">
              <a:solidFill>
                <a:schemeClr val="dk1"/>
              </a:solidFill>
            </a:endParaRPr>
          </a:p>
          <a:p>
            <a:pPr marL="8001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600"/>
              <a:buChar char="•"/>
            </a:pPr>
            <a:r>
              <a:rPr lang="en-US" sz="2600">
                <a:solidFill>
                  <a:schemeClr val="dk1"/>
                </a:solidFill>
              </a:rPr>
              <a:t>Incorporate verbal settlement terms</a:t>
            </a:r>
            <a:endParaRPr sz="2600">
              <a:solidFill>
                <a:schemeClr val="dk1"/>
              </a:solidFill>
            </a:endParaRPr>
          </a:p>
          <a:p>
            <a:pPr marL="8001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600"/>
              <a:buChar char="•"/>
            </a:pPr>
            <a:r>
              <a:rPr lang="en-US" sz="2600">
                <a:solidFill>
                  <a:schemeClr val="dk1"/>
                </a:solidFill>
              </a:rPr>
              <a:t>Is this something you would allow your client to sign?</a:t>
            </a:r>
            <a:endParaRPr sz="2600">
              <a:solidFill>
                <a:schemeClr val="dk1"/>
              </a:solidFill>
            </a:endParaRPr>
          </a:p>
          <a:p>
            <a:pPr marL="800100" marR="0" lvl="1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600"/>
              <a:buChar char="•"/>
            </a:pPr>
            <a:r>
              <a:rPr lang="en-US" sz="2600">
                <a:solidFill>
                  <a:schemeClr val="dk1"/>
                </a:solidFill>
              </a:rPr>
              <a:t>Teamwork</a:t>
            </a:r>
            <a:endParaRPr sz="2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lang="en-US"/>
              <a:t>PREPARATION</a:t>
            </a:r>
            <a:endParaRPr/>
          </a:p>
        </p:txBody>
      </p:sp>
      <p:sp>
        <p:nvSpPr>
          <p:cNvPr id="184" name="Google Shape;184;p6"/>
          <p:cNvSpPr txBox="1"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lvl="0" indent="-338137">
              <a:lnSpc>
                <a:spcPct val="150000"/>
              </a:lnSpc>
              <a:spcBef>
                <a:spcPts val="0"/>
              </a:spcBef>
              <a:buSzPct val="100000"/>
              <a:buFont typeface="Arial"/>
              <a:buChar char="•"/>
            </a:pPr>
            <a:r>
              <a:rPr lang="en-US" b="0" dirty="0"/>
              <a:t>Easiest burden of UHLC intramural competitions </a:t>
            </a:r>
          </a:p>
          <a:p>
            <a:pPr marL="800100" lvl="1" indent="-338137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-US" b="0" dirty="0"/>
              <a:t>Fact patterns released </a:t>
            </a:r>
            <a:r>
              <a:rPr lang="en-US" b="0" dirty="0">
                <a:highlight>
                  <a:srgbClr val="FFFF00"/>
                </a:highlight>
              </a:rPr>
              <a:t>4/6/2025 </a:t>
            </a:r>
          </a:p>
          <a:p>
            <a:pPr marL="800100" lvl="1" indent="-338137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-US" b="0" dirty="0"/>
              <a:t>No pre-competition papers or reports </a:t>
            </a:r>
            <a:endParaRPr lang="en-US" dirty="0"/>
          </a:p>
          <a:p>
            <a:pPr marL="342900" indent="-338137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0" dirty="0"/>
              <a:t>Teams receive 3–4 fact patterns; be prepared for all </a:t>
            </a:r>
          </a:p>
          <a:p>
            <a:pPr marL="800100" lvl="1" indent="-338137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0" dirty="0"/>
              <a:t>Round-specific facts and sides released day of </a:t>
            </a:r>
          </a:p>
          <a:p>
            <a:pPr marL="342900" indent="-338137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0" dirty="0"/>
              <a:t>No outside research (including professors/practitioners) </a:t>
            </a:r>
          </a:p>
          <a:p>
            <a:pPr marL="342900" indent="-338137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0" dirty="0"/>
              <a:t>Know your scenario and client Identify BATNA, reservation price, positions, and interests </a:t>
            </a:r>
          </a:p>
          <a:p>
            <a:pPr marL="342900" indent="-338137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0" dirty="0"/>
              <a:t>Estimate opponent’s BATNA, reservation price, positions, and interests </a:t>
            </a:r>
          </a:p>
          <a:p>
            <a:pPr marL="342900" indent="-338137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0" dirty="0"/>
              <a:t>Focus on creating value in the negotiation</a:t>
            </a:r>
            <a:endParaRPr b="0" dirty="0"/>
          </a:p>
          <a:p>
            <a:pPr marL="800100" lvl="1" indent="-225425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ct val="100000"/>
              <a:buNone/>
            </a:pPr>
            <a:endParaRPr sz="1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1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8077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lang="en-US"/>
              <a:t>KEY CAUTIONS</a:t>
            </a:r>
            <a:endParaRPr/>
          </a:p>
        </p:txBody>
      </p:sp>
      <p:sp>
        <p:nvSpPr>
          <p:cNvPr id="190" name="Google Shape;190;p11"/>
          <p:cNvSpPr txBox="1">
            <a:spLocks noGrp="1"/>
          </p:cNvSpPr>
          <p:nvPr>
            <p:ph type="body" idx="1"/>
          </p:nvPr>
        </p:nvSpPr>
        <p:spPr>
          <a:xfrm>
            <a:off x="457199" y="1696454"/>
            <a:ext cx="8077199" cy="4429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>
              <a:lnSpc>
                <a:spcPct val="90000"/>
              </a:lnSpc>
              <a:spcBef>
                <a:spcPts val="970"/>
              </a:spcBef>
              <a:buSzPts val="1850"/>
              <a:buFont typeface="Arial"/>
              <a:buChar char="•"/>
            </a:pPr>
            <a:r>
              <a:rPr lang="en-US" b="0" dirty="0"/>
              <a:t>Arrive on time in professional courtroom attire, fully prepared and informed </a:t>
            </a:r>
          </a:p>
          <a:p>
            <a:pPr marL="342900" lvl="0" indent="-342900">
              <a:lnSpc>
                <a:spcPct val="90000"/>
              </a:lnSpc>
              <a:spcBef>
                <a:spcPts val="970"/>
              </a:spcBef>
              <a:buSzPts val="1850"/>
              <a:buFont typeface="Arial"/>
              <a:buChar char="•"/>
            </a:pPr>
            <a:r>
              <a:rPr lang="en-US" b="0" dirty="0"/>
              <a:t>No communication between observers and competitors; violation = automatic loss </a:t>
            </a:r>
          </a:p>
          <a:p>
            <a:pPr marL="342900" lvl="0" indent="-342900">
              <a:lnSpc>
                <a:spcPct val="90000"/>
              </a:lnSpc>
              <a:spcBef>
                <a:spcPts val="970"/>
              </a:spcBef>
              <a:buSzPts val="1850"/>
              <a:buFont typeface="Arial"/>
              <a:buChar char="•"/>
            </a:pPr>
            <a:r>
              <a:rPr lang="en-US" b="0" dirty="0"/>
              <a:t>Judges are silent observers; teams must manage their own pacing (50 minutes) </a:t>
            </a:r>
          </a:p>
          <a:p>
            <a:pPr marL="342900" lvl="0" indent="-342900">
              <a:lnSpc>
                <a:spcPct val="90000"/>
              </a:lnSpc>
              <a:spcBef>
                <a:spcPts val="970"/>
              </a:spcBef>
              <a:buSzPts val="1850"/>
              <a:buFont typeface="Arial"/>
              <a:buChar char="•"/>
            </a:pPr>
            <a:r>
              <a:rPr lang="en-US" b="0" dirty="0"/>
              <a:t>Late or absent teams automatically forfeit the round </a:t>
            </a:r>
          </a:p>
          <a:p>
            <a:pPr marL="342900" lvl="0" indent="-342900">
              <a:lnSpc>
                <a:spcPct val="90000"/>
              </a:lnSpc>
              <a:spcBef>
                <a:spcPts val="970"/>
              </a:spcBef>
              <a:buSzPts val="1850"/>
              <a:buFont typeface="Arial"/>
              <a:buChar char="•"/>
            </a:pPr>
            <a:r>
              <a:rPr lang="en-US" b="0" dirty="0"/>
              <a:t>Follow all additional instructions from the Competition Packet and check-in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c4a434576d_0_1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8077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lang="en-US"/>
              <a:t>TECH POLICY</a:t>
            </a:r>
            <a:endParaRPr/>
          </a:p>
        </p:txBody>
      </p:sp>
      <p:sp>
        <p:nvSpPr>
          <p:cNvPr id="196" name="Google Shape;196;g2c4a434576d_0_1"/>
          <p:cNvSpPr txBox="1">
            <a:spLocks noGrp="1"/>
          </p:cNvSpPr>
          <p:nvPr>
            <p:ph type="body" idx="1"/>
          </p:nvPr>
        </p:nvSpPr>
        <p:spPr>
          <a:xfrm>
            <a:off x="457199" y="1696454"/>
            <a:ext cx="80772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Arial"/>
              <a:buChar char="•"/>
            </a:pPr>
            <a:r>
              <a:rPr lang="en-US" sz="1800" dirty="0"/>
              <a:t>NO electronic usage by participants inside competition rooms during rounds </a:t>
            </a:r>
            <a:endParaRPr sz="1800" dirty="0"/>
          </a:p>
          <a:p>
            <a:pPr marL="914400" lvl="1" indent="-342900" algn="l" rtl="0">
              <a:lnSpc>
                <a:spcPct val="90000"/>
              </a:lnSpc>
              <a:spcBef>
                <a:spcPts val="97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You may use your phones/watches to keep time as a regular clock</a:t>
            </a:r>
            <a:endParaRPr sz="1800" dirty="0"/>
          </a:p>
          <a:p>
            <a:pPr marL="1371600" lvl="2" indent="-342900" algn="l" rtl="0">
              <a:lnSpc>
                <a:spcPct val="90000"/>
              </a:lnSpc>
              <a:spcBef>
                <a:spcPts val="97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You may discuss an amiable strategy with opposing counsel during the round to manage time</a:t>
            </a:r>
          </a:p>
          <a:p>
            <a:pPr marL="1371600" lvl="2" indent="-342900" algn="l" rtl="0">
              <a:lnSpc>
                <a:spcPct val="90000"/>
              </a:lnSpc>
              <a:spcBef>
                <a:spcPts val="97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You may NOT set a series of timers to remind you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97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Arial"/>
              <a:buChar char="•"/>
            </a:pPr>
            <a:r>
              <a:rPr lang="en-US" sz="1800" dirty="0"/>
              <a:t>No artificial intelligence usage is permitted on the final contract: doing so will result in an automatic disqualification and a referral to admin for an honor code violation</a:t>
            </a:r>
            <a:endParaRPr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2"/>
          <p:cNvSpPr txBox="1">
            <a:spLocks noGrp="1"/>
          </p:cNvSpPr>
          <p:nvPr>
            <p:ph type="title"/>
          </p:nvPr>
        </p:nvSpPr>
        <p:spPr>
          <a:xfrm>
            <a:off x="457200" y="152725"/>
            <a:ext cx="8402400" cy="8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 Black"/>
              <a:buNone/>
            </a:pPr>
            <a:r>
              <a:rPr lang="en-US"/>
              <a:t>REGISTRATION &amp; HOUSEKEEPING</a:t>
            </a:r>
            <a:endParaRPr/>
          </a:p>
        </p:txBody>
      </p:sp>
      <p:sp>
        <p:nvSpPr>
          <p:cNvPr id="202" name="Google Shape;202;p12"/>
          <p:cNvSpPr txBox="1">
            <a:spLocks noGrp="1"/>
          </p:cNvSpPr>
          <p:nvPr>
            <p:ph type="body" idx="1"/>
          </p:nvPr>
        </p:nvSpPr>
        <p:spPr>
          <a:xfrm>
            <a:off x="410775" y="998616"/>
            <a:ext cx="8081100" cy="55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342900" lvl="0" indent="-342899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8823"/>
              <a:buFont typeface="Arial"/>
              <a:buChar char="•"/>
            </a:pPr>
            <a:r>
              <a:rPr lang="en-US" dirty="0"/>
              <a:t>Application, learning lunch slides and general information:</a:t>
            </a:r>
            <a:endParaRPr dirty="0"/>
          </a:p>
          <a:p>
            <a:pPr marL="914400" lvl="1" indent="-346074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8823"/>
              <a:buFont typeface="Arial"/>
              <a:buChar char="•"/>
            </a:pPr>
            <a:r>
              <a:rPr lang="en-US" b="0" u="sng" dirty="0">
                <a:solidFill>
                  <a:schemeClr val="hlink"/>
                </a:solidFill>
                <a:hlinkClick r:id="rId3"/>
              </a:rPr>
              <a:t>http://theadvocatesatuhlc.org/competitions/lorance-thompson-negotiation-competition/</a:t>
            </a:r>
            <a:r>
              <a:rPr lang="en-US" b="0" dirty="0"/>
              <a:t> </a:t>
            </a:r>
            <a:endParaRPr b="0" dirty="0"/>
          </a:p>
          <a:p>
            <a:pPr marL="914400" lvl="1" indent="-325755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90000"/>
              <a:buChar char="•"/>
            </a:pPr>
            <a:r>
              <a:rPr lang="en-US" dirty="0"/>
              <a:t>Complete only ONE application per team</a:t>
            </a:r>
            <a:endParaRPr dirty="0"/>
          </a:p>
          <a:p>
            <a:pPr marL="342900" lvl="0" indent="-225425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81372"/>
              <a:buFont typeface="Arial"/>
              <a:buNone/>
            </a:pPr>
            <a:endParaRPr sz="1200" b="0" dirty="0"/>
          </a:p>
          <a:p>
            <a:pPr marL="34290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8823"/>
              <a:buFont typeface="Arial"/>
              <a:buChar char="•"/>
            </a:pPr>
            <a:r>
              <a:rPr lang="en-US" b="0" dirty="0"/>
              <a:t>Registration opens Friday </a:t>
            </a:r>
            <a:r>
              <a:rPr lang="en-US" u="sng" dirty="0">
                <a:highlight>
                  <a:srgbClr val="FFFF00"/>
                </a:highlight>
              </a:rPr>
              <a:t>March 27</a:t>
            </a:r>
            <a:r>
              <a:rPr lang="en-US" u="sng" baseline="30000" dirty="0">
                <a:highlight>
                  <a:srgbClr val="FFFF00"/>
                </a:highlight>
              </a:rPr>
              <a:t>rd</a:t>
            </a:r>
            <a:r>
              <a:rPr lang="en-US" b="0" dirty="0"/>
              <a:t> and closes once all spots are filled or on </a:t>
            </a:r>
            <a:r>
              <a:rPr lang="en-US" u="sng" dirty="0">
                <a:highlight>
                  <a:srgbClr val="FFFF00"/>
                </a:highlight>
              </a:rPr>
              <a:t>April 3</a:t>
            </a:r>
            <a:r>
              <a:rPr lang="en-US" u="sng" baseline="30000" dirty="0">
                <a:highlight>
                  <a:srgbClr val="FFFF00"/>
                </a:highlight>
              </a:rPr>
              <a:t>rd</a:t>
            </a:r>
            <a:r>
              <a:rPr lang="en-US" u="sng" dirty="0">
                <a:highlight>
                  <a:srgbClr val="FFFF00"/>
                </a:highlight>
              </a:rPr>
              <a:t> at 5PM</a:t>
            </a:r>
            <a:r>
              <a:rPr lang="en-US" b="0" dirty="0">
                <a:highlight>
                  <a:srgbClr val="FFFF00"/>
                </a:highlight>
              </a:rPr>
              <a:t> </a:t>
            </a:r>
            <a:r>
              <a:rPr lang="en-US" b="0" i="1" dirty="0"/>
              <a:t>(whichever occurs first)</a:t>
            </a:r>
            <a:endParaRPr dirty="0"/>
          </a:p>
          <a:p>
            <a:pPr marL="342900" lvl="0" indent="-225425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362745"/>
              <a:buFont typeface="Arial"/>
              <a:buNone/>
            </a:pPr>
            <a:endParaRPr sz="600" b="0" i="1" dirty="0"/>
          </a:p>
          <a:p>
            <a:pPr marL="342900" lvl="0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8823"/>
              <a:buFont typeface="Arial"/>
              <a:buChar char="•"/>
            </a:pPr>
            <a:r>
              <a:rPr lang="en-US" b="0" dirty="0"/>
              <a:t>Registration for this competition has limited spots and usually fills up quickly. </a:t>
            </a:r>
            <a:endParaRPr dirty="0"/>
          </a:p>
          <a:p>
            <a:pPr marL="800100" lvl="1" indent="-3429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8823"/>
              <a:buFont typeface="Arial"/>
              <a:buChar char="•"/>
            </a:pPr>
            <a:r>
              <a:rPr lang="en-US" dirty="0"/>
              <a:t>Make sure you have a partner and </a:t>
            </a:r>
            <a:r>
              <a:rPr lang="en-US" b="1" u="sng" dirty="0"/>
              <a:t>one</a:t>
            </a:r>
            <a:r>
              <a:rPr lang="en-US" dirty="0"/>
              <a:t> of your </a:t>
            </a:r>
            <a:r>
              <a:rPr lang="en-US" dirty="0" err="1"/>
              <a:t>Paypal</a:t>
            </a:r>
            <a:r>
              <a:rPr lang="en-US" dirty="0"/>
              <a:t> accounts working before registration opens (you will need to put the transaction ID</a:t>
            </a:r>
            <a:endParaRPr dirty="0"/>
          </a:p>
          <a:p>
            <a:pPr marL="1371600" lvl="2" indent="-327024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10713"/>
              <a:buFont typeface="Arial"/>
              <a:buChar char="•"/>
            </a:pPr>
            <a:r>
              <a:rPr lang="en-US" sz="1647" b="1" dirty="0"/>
              <a:t>No exceptions will be made once the spots are filled. </a:t>
            </a:r>
            <a:endParaRPr sz="1647" dirty="0"/>
          </a:p>
          <a:p>
            <a:pPr marL="800100" lvl="1" indent="-225425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50"/>
              <a:buFont typeface="Arial"/>
              <a:buNone/>
            </a:pPr>
            <a:endParaRPr sz="500" dirty="0"/>
          </a:p>
          <a:p>
            <a:pPr marL="342900" lvl="0" indent="-342899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8823"/>
              <a:buFont typeface="Arial"/>
              <a:buChar char="•"/>
            </a:pPr>
            <a:r>
              <a:rPr lang="en-US" dirty="0"/>
              <a:t>Competition Fee Structure</a:t>
            </a:r>
            <a:endParaRPr dirty="0"/>
          </a:p>
          <a:p>
            <a:pPr marL="800100" marR="0" lvl="1" indent="-342899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8823"/>
              <a:buChar char="•"/>
            </a:pPr>
            <a:r>
              <a:rPr lang="en-US" dirty="0"/>
              <a:t>(1) $20 if both team members are also Advocates members</a:t>
            </a:r>
            <a:endParaRPr dirty="0"/>
          </a:p>
          <a:p>
            <a:pPr marL="800100" marR="0" lvl="1" indent="-342899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8823"/>
              <a:buChar char="•"/>
            </a:pPr>
            <a:r>
              <a:rPr lang="en-US" dirty="0"/>
              <a:t>(2) $100 if both team members are non-Advocates members</a:t>
            </a:r>
            <a:endParaRPr dirty="0"/>
          </a:p>
          <a:p>
            <a:pPr marL="800100" marR="0" lvl="1" indent="-342899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8823"/>
              <a:buChar char="•"/>
            </a:pPr>
            <a:r>
              <a:rPr lang="en-US" dirty="0"/>
              <a:t>(3) $60 for half and half</a:t>
            </a:r>
            <a:endParaRPr dirty="0"/>
          </a:p>
          <a:p>
            <a:pPr marL="800100" lvl="1" indent="-342899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8823"/>
              <a:buChar char="•"/>
            </a:pPr>
            <a:r>
              <a:rPr lang="en-US" dirty="0"/>
              <a:t>Must pay fee via PayPal under ONE transaction ID per team.</a:t>
            </a:r>
            <a:endParaRPr dirty="0"/>
          </a:p>
          <a:p>
            <a:pPr marL="342900" lvl="0" indent="-225425" algn="l" rtl="0">
              <a:lnSpc>
                <a:spcPct val="120000"/>
              </a:lnSpc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362745"/>
              <a:buFont typeface="Arial"/>
              <a:buNone/>
            </a:pPr>
            <a:endParaRPr sz="600" dirty="0"/>
          </a:p>
          <a:p>
            <a:pPr marL="342900" lvl="0" indent="-342900" algn="l" rtl="0">
              <a:lnSpc>
                <a:spcPct val="120000"/>
              </a:lnSpc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137497"/>
              <a:buFont typeface="Arial"/>
              <a:buChar char="•"/>
            </a:pPr>
            <a:r>
              <a:rPr lang="en-US" dirty="0"/>
              <a:t>To receive credit, you must (1) satisfactorily compete in the competition, (2) complete a Competition Credit Petition, and (3) register/pay as you would for a normal, 1-hour class.</a:t>
            </a:r>
            <a:endParaRPr sz="18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c4a434576d_0_12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8077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lang="en-US"/>
              <a:t>TIPS</a:t>
            </a:r>
            <a:endParaRPr/>
          </a:p>
        </p:txBody>
      </p:sp>
      <p:sp>
        <p:nvSpPr>
          <p:cNvPr id="208" name="Google Shape;208;g2c4a434576d_0_12"/>
          <p:cNvSpPr txBox="1">
            <a:spLocks noGrp="1"/>
          </p:cNvSpPr>
          <p:nvPr>
            <p:ph type="body" idx="1"/>
          </p:nvPr>
        </p:nvSpPr>
        <p:spPr>
          <a:xfrm>
            <a:off x="457200" y="1524325"/>
            <a:ext cx="8077200" cy="46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>
              <a:lnSpc>
                <a:spcPct val="150000"/>
              </a:lnSpc>
              <a:spcBef>
                <a:spcPts val="970"/>
              </a:spcBef>
              <a:buSzPts val="1850"/>
              <a:buFont typeface="Arial"/>
              <a:buChar char="•"/>
            </a:pPr>
            <a:r>
              <a:rPr lang="en-US" dirty="0"/>
              <a:t>Know your fact patterns </a:t>
            </a:r>
            <a:r>
              <a:rPr lang="en-US" b="0" dirty="0"/>
              <a:t>thoroughly and use secret information strategically </a:t>
            </a:r>
          </a:p>
          <a:p>
            <a:pPr marL="342900" lvl="0" indent="-342900">
              <a:lnSpc>
                <a:spcPct val="150000"/>
              </a:lnSpc>
              <a:spcBef>
                <a:spcPts val="970"/>
              </a:spcBef>
              <a:buSzPts val="1850"/>
              <a:buFont typeface="Arial"/>
              <a:buChar char="•"/>
            </a:pPr>
            <a:r>
              <a:rPr lang="en-US" dirty="0"/>
              <a:t>Print materials </a:t>
            </a:r>
            <a:r>
              <a:rPr lang="en-US" b="0" dirty="0"/>
              <a:t>and be ready to take </a:t>
            </a:r>
            <a:r>
              <a:rPr lang="en-US" dirty="0"/>
              <a:t>handwritten notes </a:t>
            </a:r>
          </a:p>
          <a:p>
            <a:pPr marL="342900" lvl="0" indent="-342900">
              <a:lnSpc>
                <a:spcPct val="150000"/>
              </a:lnSpc>
              <a:spcBef>
                <a:spcPts val="970"/>
              </a:spcBef>
              <a:buSzPts val="1850"/>
              <a:buFont typeface="Arial"/>
              <a:buChar char="•"/>
            </a:pPr>
            <a:r>
              <a:rPr lang="en-US" dirty="0"/>
              <a:t>Contract portion is based on one round’s settlement</a:t>
            </a:r>
            <a:r>
              <a:rPr lang="en-US" b="0" dirty="0"/>
              <a:t>—identify key terms early and prioritize accordingly </a:t>
            </a:r>
          </a:p>
          <a:p>
            <a:pPr marL="342900" lvl="0" indent="-342900">
              <a:lnSpc>
                <a:spcPct val="150000"/>
              </a:lnSpc>
              <a:spcBef>
                <a:spcPts val="970"/>
              </a:spcBef>
              <a:buSzPts val="1850"/>
              <a:buFont typeface="Arial"/>
              <a:buChar char="•"/>
            </a:pPr>
            <a:r>
              <a:rPr lang="en-US" dirty="0"/>
              <a:t>One person speaks at a time</a:t>
            </a:r>
            <a:r>
              <a:rPr lang="en-US" b="0" dirty="0"/>
              <a:t>; maintain a respectful tone </a:t>
            </a:r>
          </a:p>
          <a:p>
            <a:pPr marL="342900" lvl="0" indent="-342900">
              <a:lnSpc>
                <a:spcPct val="150000"/>
              </a:lnSpc>
              <a:spcBef>
                <a:spcPts val="970"/>
              </a:spcBef>
              <a:buSzPts val="1850"/>
              <a:buFont typeface="Arial"/>
              <a:buChar char="•"/>
            </a:pPr>
            <a:r>
              <a:rPr lang="en-US" dirty="0"/>
              <a:t>Collaborate</a:t>
            </a:r>
            <a:r>
              <a:rPr lang="en-US" b="0" dirty="0"/>
              <a:t>—less combative approach yields better outcomes </a:t>
            </a:r>
          </a:p>
          <a:p>
            <a:pPr marL="342900" lvl="0" indent="-342900">
              <a:lnSpc>
                <a:spcPct val="150000"/>
              </a:lnSpc>
              <a:spcBef>
                <a:spcPts val="970"/>
              </a:spcBef>
              <a:buSzPts val="1850"/>
              <a:buFont typeface="Arial"/>
              <a:buChar char="•"/>
            </a:pPr>
            <a:r>
              <a:rPr lang="en-US" dirty="0"/>
              <a:t>Scoring is holistic</a:t>
            </a:r>
            <a:r>
              <a:rPr lang="en-US" b="0" dirty="0"/>
              <a:t>; best settlement ≠ highest score</a:t>
            </a:r>
            <a:endParaRPr sz="1200" b="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6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/>
              <a:t>Useful Links</a:t>
            </a:r>
            <a:endParaRPr/>
          </a:p>
        </p:txBody>
      </p:sp>
      <p:sp>
        <p:nvSpPr>
          <p:cNvPr id="214" name="Google Shape;214;p26"/>
          <p:cNvSpPr txBox="1"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dirty="0"/>
              <a:t>What is BATNA? </a:t>
            </a:r>
            <a:r>
              <a:rPr lang="en-US" b="0" u="sng" dirty="0">
                <a:solidFill>
                  <a:schemeClr val="hlink"/>
                </a:solidFill>
                <a:hlinkClick r:id="rId3"/>
              </a:rPr>
              <a:t>https://www.pon.harvard.edu/daily/batna/frustrated-by-an-uninformed-negotiator-consider-your-batna/</a:t>
            </a:r>
            <a:r>
              <a:rPr lang="en-US" b="0" dirty="0"/>
              <a:t> </a:t>
            </a:r>
          </a:p>
          <a:p>
            <a:pPr marL="22860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</a:pPr>
            <a:endParaRPr dirty="0"/>
          </a:p>
          <a:p>
            <a:pPr marL="57150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dirty="0"/>
              <a:t>What is a Reservation Point? </a:t>
            </a:r>
            <a:r>
              <a:rPr lang="en-US" b="0" u="sng" dirty="0">
                <a:solidFill>
                  <a:schemeClr val="hlink"/>
                </a:solidFill>
                <a:hlinkClick r:id="rId4"/>
              </a:rPr>
              <a:t>https://www.pon.harvard.edu/daily/negotiation-skills-daily/resolve-conflict-by-asking-the-right-questions/</a:t>
            </a:r>
            <a:endParaRPr lang="en-US" b="0" u="sng" dirty="0">
              <a:solidFill>
                <a:schemeClr val="hlink"/>
              </a:solidFill>
            </a:endParaRPr>
          </a:p>
          <a:p>
            <a:pPr marL="22860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</a:pPr>
            <a:endParaRPr b="0" dirty="0"/>
          </a:p>
          <a:p>
            <a:pPr marL="57150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 dirty="0"/>
              <a:t>Negotiation Strategies </a:t>
            </a:r>
            <a:r>
              <a:rPr lang="en-US" b="0" u="sng" dirty="0">
                <a:solidFill>
                  <a:schemeClr val="hlink"/>
                </a:solidFill>
                <a:hlinkClick r:id="rId5"/>
              </a:rPr>
              <a:t>https://www.pon.harvard.edu/daily/negotiation-skills-daily/six-strategies-for-building-trust-in-negotiations/</a:t>
            </a:r>
            <a:endParaRPr b="0" dirty="0"/>
          </a:p>
          <a:p>
            <a:pPr marL="22860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57150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3"/>
          <p:cNvSpPr txBox="1">
            <a:spLocks noGrp="1"/>
          </p:cNvSpPr>
          <p:nvPr>
            <p:ph type="title"/>
          </p:nvPr>
        </p:nvSpPr>
        <p:spPr>
          <a:xfrm>
            <a:off x="762000" y="2362200"/>
            <a:ext cx="73914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lang="en-US"/>
              <a:t>QUESTIONS?</a:t>
            </a:r>
            <a:endParaRPr/>
          </a:p>
        </p:txBody>
      </p:sp>
      <p:pic>
        <p:nvPicPr>
          <p:cNvPr id="220" name="Google Shape;220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94204" y="673608"/>
            <a:ext cx="4126992" cy="1243584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13"/>
          <p:cNvSpPr txBox="1">
            <a:spLocks noGrp="1"/>
          </p:cNvSpPr>
          <p:nvPr>
            <p:ph type="body" idx="1"/>
          </p:nvPr>
        </p:nvSpPr>
        <p:spPr>
          <a:xfrm>
            <a:off x="516835" y="4800600"/>
            <a:ext cx="7620000" cy="163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0"/>
              <a:buNone/>
            </a:pPr>
            <a:r>
              <a:rPr lang="en-US" sz="1750" dirty="0"/>
              <a:t>Gabby Sterritt, Competition Director</a:t>
            </a:r>
            <a:endParaRPr sz="2200" dirty="0"/>
          </a:p>
          <a:p>
            <a:pPr marL="0" lvl="0" indent="0" algn="l" rtl="0">
              <a:lnSpc>
                <a:spcPct val="80000"/>
              </a:lnSpc>
              <a:spcBef>
                <a:spcPts val="910"/>
              </a:spcBef>
              <a:spcAft>
                <a:spcPts val="0"/>
              </a:spcAft>
              <a:buClr>
                <a:schemeClr val="dk1"/>
              </a:buClr>
              <a:buSzPts val="1550"/>
              <a:buNone/>
            </a:pPr>
            <a:r>
              <a:rPr lang="en-US" sz="1750" dirty="0" err="1"/>
              <a:t>gesterri@cougarnet.uh.edu</a:t>
            </a:r>
            <a:endParaRPr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>
              <a:lnSpc>
                <a:spcPct val="150000"/>
              </a:lnSpc>
              <a:spcBef>
                <a:spcPts val="0"/>
              </a:spcBef>
              <a:buSzPts val="2000"/>
              <a:buFont typeface="Arial"/>
              <a:buChar char="•"/>
            </a:pPr>
            <a:r>
              <a:rPr lang="en-US" b="0" dirty="0"/>
              <a:t>Top-ranked Texas law firm 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SzPts val="2000"/>
              <a:buFont typeface="Arial"/>
              <a:buChar char="•"/>
            </a:pPr>
            <a:r>
              <a:rPr lang="en-US" i="1" dirty="0"/>
              <a:t>Focus</a:t>
            </a:r>
            <a:r>
              <a:rPr lang="en-US" b="0" dirty="0"/>
              <a:t>: auto &amp; workers’ comp, commercial litigation, torts (products liability, med mal, employment, transportation, construction, insurance) 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SzPts val="2000"/>
              <a:buFont typeface="Arial"/>
              <a:buChar char="•"/>
            </a:pPr>
            <a:r>
              <a:rPr lang="en-US" i="1" dirty="0"/>
              <a:t>IP &amp; specialty</a:t>
            </a:r>
            <a:r>
              <a:rPr lang="en-US" b="0" dirty="0"/>
              <a:t>: copyrights, trademarks, pharmaceutical, premises liability, toxic tort, environmental &amp; automotive defense 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SzPts val="2000"/>
              <a:buFont typeface="Arial"/>
              <a:buChar char="•"/>
            </a:pPr>
            <a:r>
              <a:rPr lang="en-US" b="0" dirty="0"/>
              <a:t>Also handled corporate law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SzPts val="2000"/>
              <a:buFont typeface="Arial"/>
              <a:buChar char="•"/>
            </a:pPr>
            <a:r>
              <a:rPr lang="en-US" b="0" dirty="0"/>
              <a:t>Now merged with Mayer LLP</a:t>
            </a:r>
            <a:endParaRPr b="0" dirty="0"/>
          </a:p>
        </p:txBody>
      </p:sp>
      <p:sp>
        <p:nvSpPr>
          <p:cNvPr id="105" name="Google Shape;105;p2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7696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lang="en-US"/>
              <a:t>LORANCE &amp; THOMPSON, P.C.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c487aac83d_0_6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WHO </a:t>
            </a:r>
            <a:endParaRPr/>
          </a:p>
        </p:txBody>
      </p:sp>
      <p:sp>
        <p:nvSpPr>
          <p:cNvPr id="112" name="Google Shape;112;g2c487aac83d_0_6"/>
          <p:cNvSpPr txBox="1">
            <a:spLocks noGrp="1"/>
          </p:cNvSpPr>
          <p:nvPr>
            <p:ph type="body" idx="1"/>
          </p:nvPr>
        </p:nvSpPr>
        <p:spPr>
          <a:xfrm>
            <a:off x="457200" y="1524325"/>
            <a:ext cx="7620000" cy="4373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All future attorneys in this room</a:t>
            </a:r>
            <a:endParaRPr dirty="0"/>
          </a:p>
          <a:p>
            <a:pPr marL="914400" marR="0" lvl="1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○"/>
            </a:pPr>
            <a:r>
              <a:rPr lang="en-US" sz="1700" dirty="0"/>
              <a:t>Transactional</a:t>
            </a:r>
            <a:endParaRPr sz="1700" dirty="0"/>
          </a:p>
          <a:p>
            <a:pPr marL="914400" marR="0" lvl="1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○"/>
            </a:pPr>
            <a:r>
              <a:rPr lang="en-US" sz="1700" dirty="0"/>
              <a:t>Litigation</a:t>
            </a:r>
            <a:endParaRPr sz="1700" dirty="0"/>
          </a:p>
          <a:p>
            <a: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Current and future UHLC ADR team members</a:t>
            </a:r>
            <a:endParaRPr dirty="0"/>
          </a:p>
          <a:p>
            <a: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Anyone wanting to earn a competition credit</a:t>
            </a:r>
            <a:endParaRPr dirty="0"/>
          </a:p>
          <a:p>
            <a:pPr marL="914400" marR="0" lvl="1" indent="-3238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Char char="○"/>
            </a:pPr>
            <a:r>
              <a:rPr lang="en-US" sz="1700" i="1" dirty="0"/>
              <a:t>more on this later…</a:t>
            </a:r>
            <a:endParaRPr sz="1700" i="1" dirty="0"/>
          </a:p>
          <a:p>
            <a: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Open to all UHLC students</a:t>
            </a:r>
            <a:endParaRPr dirty="0"/>
          </a:p>
          <a:p>
            <a:pPr marL="914400" marR="0" lvl="1" indent="-3365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700"/>
              <a:buChar char="○"/>
            </a:pPr>
            <a:r>
              <a:rPr lang="en-US" sz="1900" dirty="0"/>
              <a:t>**You </a:t>
            </a:r>
            <a:r>
              <a:rPr lang="en-US" sz="1900" u="sng" dirty="0"/>
              <a:t>MUST</a:t>
            </a:r>
            <a:r>
              <a:rPr lang="en-US" sz="1900" dirty="0"/>
              <a:t> have a partner in order to register</a:t>
            </a:r>
            <a:endParaRPr sz="1900" dirty="0"/>
          </a:p>
          <a:p>
            <a: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600"/>
              <a:buChar char="■"/>
            </a:pPr>
            <a:r>
              <a:rPr lang="en-US" sz="1600" dirty="0"/>
              <a:t>The Advocates will provide a live shared excel sheet to facilitate pairs between anyone without a partner, but it it your responsibility to find one</a:t>
            </a:r>
            <a:endParaRPr sz="1600" dirty="0"/>
          </a:p>
        </p:txBody>
      </p:sp>
      <p:pic>
        <p:nvPicPr>
          <p:cNvPr id="1026" name="Picture 2" descr="Attorney Cartoon Images – Browse 10,046 Stock Photos, Vectors, and Video |  Adobe Stock">
            <a:extLst>
              <a:ext uri="{FF2B5EF4-FFF2-40B4-BE49-F238E27FC236}">
                <a16:creationId xmlns:a16="http://schemas.microsoft.com/office/drawing/2014/main" id="{74F27652-2C4A-7150-FCE0-06040213AA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071" y="609218"/>
            <a:ext cx="332929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c487aac83d_0_13"/>
          <p:cNvSpPr txBox="1">
            <a:spLocks noGrp="1"/>
          </p:cNvSpPr>
          <p:nvPr>
            <p:ph type="title"/>
          </p:nvPr>
        </p:nvSpPr>
        <p:spPr>
          <a:xfrm>
            <a:off x="457200" y="-7"/>
            <a:ext cx="5791200" cy="1371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WHAT, WHEN, WHERE </a:t>
            </a:r>
            <a:endParaRPr dirty="0"/>
          </a:p>
        </p:txBody>
      </p:sp>
      <p:sp>
        <p:nvSpPr>
          <p:cNvPr id="119" name="Google Shape;119;g2c487aac83d_0_13"/>
          <p:cNvSpPr txBox="1">
            <a:spLocks noGrp="1"/>
          </p:cNvSpPr>
          <p:nvPr>
            <p:ph type="body" idx="1"/>
          </p:nvPr>
        </p:nvSpPr>
        <p:spPr>
          <a:xfrm>
            <a:off x="206375" y="1508125"/>
            <a:ext cx="8620200" cy="5111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3365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00"/>
              <a:buChar char="●"/>
            </a:pPr>
            <a:r>
              <a:rPr lang="en-US" sz="1900" dirty="0"/>
              <a:t>Intramural ADR competition (2 Parts – MUST Complete Both) </a:t>
            </a:r>
            <a:endParaRPr sz="1700" dirty="0"/>
          </a:p>
          <a:p>
            <a: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○"/>
            </a:pPr>
            <a:r>
              <a:rPr lang="en-US" sz="1500" b="1" dirty="0"/>
              <a:t>(1) Negotiation:</a:t>
            </a:r>
            <a:endParaRPr sz="1500" b="1" dirty="0"/>
          </a:p>
          <a:p>
            <a:pPr marL="1371600" marR="0" lvl="2" indent="-330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600"/>
              <a:buChar char="■"/>
            </a:pPr>
            <a:r>
              <a:rPr lang="en-US" sz="1300" dirty="0"/>
              <a:t>Each team acts as legal counsel representing their client’s interests in two-party, conference style negotiation rounds. The goal for each side is to attain all the terms of a settlement that may be enshrined in a contract.</a:t>
            </a:r>
            <a:endParaRPr sz="800" dirty="0"/>
          </a:p>
          <a:p>
            <a:pPr marL="1371600" marR="0" lvl="2" indent="-3365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00"/>
              <a:buChar char="■"/>
            </a:pPr>
            <a:r>
              <a:rPr lang="en-US" sz="1400" dirty="0"/>
              <a:t>Saturday, </a:t>
            </a:r>
            <a:r>
              <a:rPr lang="en-US" sz="1400" dirty="0">
                <a:highlight>
                  <a:srgbClr val="FFFF00"/>
                </a:highlight>
              </a:rPr>
              <a:t>April 11, 2025 </a:t>
            </a:r>
            <a:r>
              <a:rPr lang="en-US" sz="1400" dirty="0"/>
              <a:t>from 8:00 AM – 5:30 PM @ UHLC in person (to allow sufficient time for check-in)</a:t>
            </a:r>
            <a:endParaRPr sz="1400" dirty="0"/>
          </a:p>
          <a:p>
            <a:pPr marL="1828800" marR="0" lvl="3" indent="-3365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700"/>
              <a:buChar char="●"/>
            </a:pPr>
            <a:r>
              <a:rPr lang="en-US" sz="1600" i="1" dirty="0">
                <a:solidFill>
                  <a:srgbClr val="FF0000"/>
                </a:solidFill>
              </a:rPr>
              <a:t>**All teams must complete in preliminaries at the minimum to be eligible for competition credit**</a:t>
            </a:r>
            <a:endParaRPr sz="2000" dirty="0">
              <a:solidFill>
                <a:srgbClr val="FF0000"/>
              </a:solidFill>
            </a:endParaRPr>
          </a:p>
          <a:p>
            <a: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○"/>
            </a:pPr>
            <a:r>
              <a:rPr lang="en-US" sz="1500" b="1" dirty="0"/>
              <a:t>(2) Contract Drafting:</a:t>
            </a:r>
            <a:endParaRPr sz="1500" b="1" dirty="0"/>
          </a:p>
          <a:p>
            <a:pPr marL="1371600" marR="0" lvl="2" indent="-3175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Char char="■"/>
            </a:pPr>
            <a:r>
              <a:rPr lang="en-US" sz="1400" dirty="0"/>
              <a:t>Each team will be assigned a problem from one of their rounds. They must use the actual terms of the settlement reached in the round to draft a contract.</a:t>
            </a:r>
            <a:endParaRPr sz="1400" b="1" dirty="0"/>
          </a:p>
          <a:p>
            <a: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■"/>
            </a:pPr>
            <a:r>
              <a:rPr lang="en-US" sz="1500" dirty="0"/>
              <a:t>Due </a:t>
            </a:r>
            <a:r>
              <a:rPr lang="en-US" sz="1500" dirty="0">
                <a:highlight>
                  <a:srgbClr val="FFFF00"/>
                </a:highlight>
              </a:rPr>
              <a:t>April 17, 2025</a:t>
            </a:r>
            <a:r>
              <a:rPr lang="en-US" sz="1500" dirty="0"/>
              <a:t> via email @ 11:59 PM</a:t>
            </a:r>
            <a:endParaRPr sz="1500" dirty="0"/>
          </a:p>
          <a:p>
            <a:pPr marL="1828800" marR="0" lvl="3" indent="-34925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900"/>
              <a:buChar char="●"/>
            </a:pPr>
            <a:r>
              <a:rPr lang="en-US" sz="1500" i="1" dirty="0">
                <a:solidFill>
                  <a:srgbClr val="FF0000"/>
                </a:solidFill>
              </a:rPr>
              <a:t>**All teams must submit a good-faith effort contract (regardless of whether your team moved on past preliminaries) to be eligible for competition credit**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0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7848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 Black"/>
              <a:buNone/>
            </a:pPr>
            <a:r>
              <a:rPr lang="en-US" sz="3000" dirty="0"/>
              <a:t>WHY PARTICIPATE?</a:t>
            </a:r>
            <a:endParaRPr dirty="0"/>
          </a:p>
        </p:txBody>
      </p:sp>
      <p:sp>
        <p:nvSpPr>
          <p:cNvPr id="125" name="Google Shape;125;p10"/>
          <p:cNvSpPr txBox="1"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Arial"/>
              <a:buChar char="•"/>
            </a:pPr>
            <a:r>
              <a:rPr lang="en-US" sz="1850" dirty="0"/>
              <a:t>Cash prizes!!</a:t>
            </a:r>
            <a:endParaRPr sz="1850" dirty="0"/>
          </a:p>
          <a:p>
            <a:pPr marL="914400" lvl="1" indent="-32988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5"/>
              <a:buChar char="•"/>
            </a:pPr>
            <a:r>
              <a:rPr lang="en-US" sz="1750" dirty="0"/>
              <a:t>There are 2 opportunities to win (1 winning team for Contract Drafting and 1 for Negotiation)</a:t>
            </a:r>
          </a:p>
          <a:p>
            <a:pPr marL="584518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5"/>
              <a:buNone/>
            </a:pPr>
            <a:endParaRPr sz="1750" dirty="0"/>
          </a:p>
          <a:p>
            <a:pPr marL="34290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Arial"/>
              <a:buChar char="•"/>
            </a:pPr>
            <a:r>
              <a:rPr lang="en-US" sz="1850" dirty="0"/>
              <a:t>Great learning and networking opportunity</a:t>
            </a:r>
            <a:endParaRPr sz="1850" dirty="0"/>
          </a:p>
          <a:p>
            <a:pPr marL="914400" lvl="1" indent="-32988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5"/>
              <a:buChar char="•"/>
            </a:pPr>
            <a:r>
              <a:rPr lang="en-US" sz="1750" dirty="0"/>
              <a:t>We’ve built in some extra time between rounds for judge’s feedback… use it! Ask questions, seek advice, incorporate feedback into next rounds as you go</a:t>
            </a:r>
            <a:endParaRPr sz="1750" dirty="0"/>
          </a:p>
          <a:p>
            <a:pPr marL="914400" lvl="1" indent="-32988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5"/>
              <a:buChar char="•"/>
            </a:pPr>
            <a:r>
              <a:rPr lang="en-US" sz="1750" dirty="0"/>
              <a:t>Get to know your judges and let them get to know you</a:t>
            </a:r>
          </a:p>
          <a:p>
            <a:pPr marL="584518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5"/>
              <a:buNone/>
            </a:pPr>
            <a:endParaRPr sz="1750" dirty="0"/>
          </a:p>
          <a:p>
            <a:pPr marL="34290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Arial"/>
              <a:buChar char="•"/>
            </a:pPr>
            <a:r>
              <a:rPr lang="en-US" sz="1850" dirty="0"/>
              <a:t>Provides practical legal skills, useful for resumes, interviews, etc.</a:t>
            </a:r>
          </a:p>
          <a:p>
            <a:pPr marL="95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50"/>
            </a:pPr>
            <a:endParaRPr sz="1850" dirty="0"/>
          </a:p>
          <a:p>
            <a:pPr marL="34290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Arial"/>
              <a:buChar char="•"/>
            </a:pPr>
            <a:r>
              <a:rPr lang="en-US" sz="1850" dirty="0"/>
              <a:t>1 hour of non-substantive competition credit by:</a:t>
            </a:r>
            <a:endParaRPr sz="1850" dirty="0"/>
          </a:p>
          <a:p>
            <a:pPr marL="914400" marR="0" lvl="1" indent="-32988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5"/>
              <a:buChar char="•"/>
            </a:pPr>
            <a:r>
              <a:rPr lang="en-US" sz="1750" dirty="0"/>
              <a:t>Making a good-faith effort in both parts of the competition</a:t>
            </a:r>
          </a:p>
          <a:p>
            <a:pPr marL="584518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95"/>
              <a:buNone/>
            </a:pPr>
            <a:endParaRPr sz="1750" baseline="30000" dirty="0"/>
          </a:p>
          <a:p>
            <a:pPr marL="952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50"/>
            </a:pPr>
            <a:r>
              <a:rPr lang="en-US" sz="1850" b="0" dirty="0">
                <a:solidFill>
                  <a:srgbClr val="FF0000"/>
                </a:solidFill>
              </a:rPr>
              <a:t>Easiest 1 hour of credit you will ever earn in law school!!</a:t>
            </a:r>
          </a:p>
          <a:p>
            <a:pPr marL="800100" lvl="1" indent="-215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50"/>
              <a:buNone/>
            </a:pPr>
            <a:endParaRPr lang="en-US" sz="1650" dirty="0"/>
          </a:p>
          <a:p>
            <a:pPr marL="800100" lvl="1" indent="-215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550"/>
              <a:buNone/>
            </a:pPr>
            <a:endParaRPr lang="en-US" sz="15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lang="en-US"/>
              <a:t>PROBLEM SETS</a:t>
            </a:r>
            <a:endParaRPr/>
          </a:p>
        </p:txBody>
      </p:sp>
      <p:sp>
        <p:nvSpPr>
          <p:cNvPr id="132" name="Google Shape;132;p7"/>
          <p:cNvSpPr txBox="1"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dirty="0"/>
              <a:t>General Information: </a:t>
            </a:r>
            <a:endParaRPr dirty="0"/>
          </a:p>
          <a:p>
            <a:pPr marL="800100" lvl="1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Same for both parties</a:t>
            </a:r>
            <a:endParaRPr dirty="0"/>
          </a:p>
          <a:p>
            <a:pPr marL="800100" lvl="1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Conveys context of the problem and related events</a:t>
            </a:r>
            <a:endParaRPr dirty="0"/>
          </a:p>
          <a:p>
            <a:pPr marL="800100" lvl="1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States which </a:t>
            </a:r>
            <a:r>
              <a:rPr lang="en-US" i="1" dirty="0"/>
              <a:t>Critical Issue </a:t>
            </a:r>
            <a:r>
              <a:rPr lang="en-US" dirty="0"/>
              <a:t>MUST be resolved by the end of the negotiation</a:t>
            </a:r>
            <a:endParaRPr dirty="0"/>
          </a:p>
          <a:p>
            <a:pPr marL="91440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dirty="0"/>
              <a:t>Confidential Information: </a:t>
            </a:r>
            <a:endParaRPr dirty="0"/>
          </a:p>
          <a:p>
            <a:pPr marL="800100" lvl="1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Differs for each side</a:t>
            </a:r>
            <a:endParaRPr dirty="0"/>
          </a:p>
          <a:p>
            <a:pPr marL="800100" lvl="1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Provides additional detail particular to your client</a:t>
            </a:r>
            <a:endParaRPr dirty="0"/>
          </a:p>
          <a:p>
            <a:pPr marL="800100" lvl="1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Neither side begins the negotiation with the other side’s Confidential Information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c487aac83d_0_32"/>
          <p:cNvSpPr txBox="1">
            <a:spLocks noGrp="1"/>
          </p:cNvSpPr>
          <p:nvPr>
            <p:ph type="title"/>
          </p:nvPr>
        </p:nvSpPr>
        <p:spPr>
          <a:xfrm>
            <a:off x="457200" y="152725"/>
            <a:ext cx="7374600" cy="1371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Negotiation: Structure </a:t>
            </a:r>
            <a:endParaRPr/>
          </a:p>
        </p:txBody>
      </p:sp>
      <p:sp>
        <p:nvSpPr>
          <p:cNvPr id="139" name="Google Shape;139;g2c487aac83d_0_32"/>
          <p:cNvSpPr txBox="1">
            <a:spLocks noGrp="1"/>
          </p:cNvSpPr>
          <p:nvPr>
            <p:ph type="body" idx="1"/>
          </p:nvPr>
        </p:nvSpPr>
        <p:spPr>
          <a:xfrm>
            <a:off x="457200" y="1475000"/>
            <a:ext cx="7620000" cy="4373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24 teams of 2</a:t>
            </a:r>
            <a:endParaRPr dirty="0"/>
          </a:p>
          <a:p>
            <a:pPr marL="914400" marR="0" lvl="1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○"/>
            </a:pPr>
            <a:r>
              <a:rPr lang="en-US" dirty="0"/>
              <a:t>4 rounds total</a:t>
            </a:r>
            <a:endParaRPr dirty="0"/>
          </a:p>
          <a:p>
            <a:pPr marL="1371600" marR="0" lvl="2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■"/>
            </a:pPr>
            <a:r>
              <a:rPr lang="en-US" dirty="0"/>
              <a:t>Prelim: all 24 teams</a:t>
            </a:r>
            <a:endParaRPr dirty="0"/>
          </a:p>
          <a:p>
            <a:pPr marL="1371600" marR="0" lvl="2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■"/>
            </a:pPr>
            <a:r>
              <a:rPr lang="en-US" dirty="0"/>
              <a:t>Quarterfinals: 12 teams</a:t>
            </a:r>
            <a:endParaRPr dirty="0"/>
          </a:p>
          <a:p>
            <a:pPr marL="1371600" marR="0" lvl="2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■"/>
            </a:pPr>
            <a:r>
              <a:rPr lang="en-US" dirty="0"/>
              <a:t>Semifinals: 6 teams</a:t>
            </a:r>
            <a:endParaRPr dirty="0"/>
          </a:p>
          <a:p>
            <a:pPr marL="1371600" marR="0" lvl="2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■"/>
            </a:pPr>
            <a:r>
              <a:rPr lang="en-US" dirty="0"/>
              <a:t>Final: 2 teams</a:t>
            </a:r>
            <a:endParaRPr dirty="0"/>
          </a:p>
          <a:p>
            <a:pPr marL="914400" marR="0" lvl="1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○"/>
            </a:pPr>
            <a:r>
              <a:rPr lang="en-US" dirty="0"/>
              <a:t>Each active round = 65 minutes</a:t>
            </a:r>
            <a:endParaRPr dirty="0"/>
          </a:p>
          <a:p>
            <a:pPr marL="1371600" marR="0" lvl="2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■"/>
            </a:pPr>
            <a:r>
              <a:rPr lang="en-US" dirty="0"/>
              <a:t>50 minutes speaking</a:t>
            </a:r>
            <a:endParaRPr dirty="0"/>
          </a:p>
          <a:p>
            <a:pPr marL="1371600" marR="0" lvl="2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■"/>
            </a:pPr>
            <a:r>
              <a:rPr lang="en-US" dirty="0"/>
              <a:t>15 minutes scoring/feedback</a:t>
            </a:r>
            <a:endParaRPr dirty="0"/>
          </a:p>
          <a:p>
            <a:pPr marL="1371600" marR="0" lvl="2" indent="-3429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800"/>
              <a:buChar char="■"/>
            </a:pPr>
            <a:r>
              <a:rPr lang="en-US" dirty="0"/>
              <a:t>Total = ~1.5 hours per segment</a:t>
            </a:r>
            <a:endParaRPr dirty="0"/>
          </a:p>
        </p:txBody>
      </p:sp>
      <p:pic>
        <p:nvPicPr>
          <p:cNvPr id="2052" name="Picture 4" descr="Negotiation Clipart Images | Free Download | PNG Transparent Background -  Pngtree">
            <a:extLst>
              <a:ext uri="{FF2B5EF4-FFF2-40B4-BE49-F238E27FC236}">
                <a16:creationId xmlns:a16="http://schemas.microsoft.com/office/drawing/2014/main" id="{0520E01C-00FA-2626-DD8C-D843F39F46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648" y="1879649"/>
            <a:ext cx="2387552" cy="2387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"/>
          <p:cNvSpPr txBox="1">
            <a:spLocks noGrp="1"/>
          </p:cNvSpPr>
          <p:nvPr>
            <p:ph type="title"/>
          </p:nvPr>
        </p:nvSpPr>
        <p:spPr>
          <a:xfrm>
            <a:off x="72000" y="841225"/>
            <a:ext cx="9000000" cy="6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lang="en-US" sz="3400"/>
              <a:t>SAMPLE NEGOTIATION BREAKDOWN</a:t>
            </a:r>
            <a:endParaRPr sz="3400"/>
          </a:p>
        </p:txBody>
      </p:sp>
      <p:graphicFrame>
        <p:nvGraphicFramePr>
          <p:cNvPr id="145" name="Google Shape;145;p8"/>
          <p:cNvGraphicFramePr/>
          <p:nvPr/>
        </p:nvGraphicFramePr>
        <p:xfrm>
          <a:off x="762000" y="2006600"/>
          <a:ext cx="7620000" cy="3820260"/>
        </p:xfrm>
        <a:graphic>
          <a:graphicData uri="http://schemas.openxmlformats.org/drawingml/2006/table">
            <a:tbl>
              <a:tblPr firstRow="1" lastRow="1" bandRow="1">
                <a:noFill/>
                <a:tableStyleId>{F325D29D-125B-40F8-BE77-CD2E25E2D7F1}</a:tableStyleId>
              </a:tblPr>
              <a:tblGrid>
                <a:gridCol w="556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200" u="none" strike="noStrike" cap="none"/>
                        <a:t>Action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200" u="none" strike="noStrike" cap="none"/>
                        <a:t>Timing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63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Initial Introductions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u="none" strike="noStrike" cap="none"/>
                        <a:t>2</a:t>
                      </a: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 minutes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63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Statement of the Issues – Side A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u="none" strike="noStrike" cap="none"/>
                        <a:t>3</a:t>
                      </a: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 minutes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63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Statement of the Issues – Side B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5 minutes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63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Option Generation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10 minutes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63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Option Evaluation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15 minutes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63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Agreement Identification</a:t>
                      </a:r>
                      <a:endParaRPr sz="1800" u="none" strike="noStrike" cap="none"/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 minutes</a:t>
                      </a:r>
                      <a:endParaRPr sz="1800" u="none" strike="noStrike" cap="none"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63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Summary of Agreement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u="none" strike="noStrike" cap="none"/>
                        <a:t>3</a:t>
                      </a:r>
                      <a:r>
                        <a:rPr lang="en-US" sz="24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 minutes</a:t>
                      </a:r>
                      <a:endParaRPr sz="2200" b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63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Transition Out</a:t>
                      </a:r>
                      <a:endParaRPr sz="1800" u="none" strike="noStrike" cap="none"/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63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400" u="none" strike="noStrike" cap="none"/>
                        <a:t>2</a:t>
                      </a:r>
                      <a:r>
                        <a:rPr lang="en-US" sz="24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minutes</a:t>
                      </a:r>
                      <a:endParaRPr sz="1800" u="none" strike="noStrike" cap="none"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200" u="none" strike="noStrike" cap="none"/>
                        <a:t>Total Time Allocated to a Flight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200" u="none" strike="noStrike" cap="none"/>
                        <a:t>50 minutes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76200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 Black"/>
              <a:buNone/>
            </a:pPr>
            <a:r>
              <a:rPr lang="en-US" dirty="0"/>
              <a:t>NEGOTIATIONS SCHEDULE</a:t>
            </a:r>
            <a:br>
              <a:rPr lang="en-US" dirty="0"/>
            </a:br>
            <a:r>
              <a:rPr lang="en-US" sz="2000" dirty="0"/>
              <a:t>Saturday, April 11</a:t>
            </a:r>
            <a:r>
              <a:rPr lang="en-US" sz="2000" baseline="30000" dirty="0"/>
              <a:t>th</a:t>
            </a:r>
            <a:r>
              <a:rPr lang="en-US" sz="2000" dirty="0"/>
              <a:t> </a:t>
            </a:r>
            <a:endParaRPr dirty="0"/>
          </a:p>
        </p:txBody>
      </p:sp>
      <p:graphicFrame>
        <p:nvGraphicFramePr>
          <p:cNvPr id="152" name="Google Shape;152;p5"/>
          <p:cNvGraphicFramePr/>
          <p:nvPr>
            <p:extLst>
              <p:ext uri="{D42A27DB-BD31-4B8C-83A1-F6EECF244321}">
                <p14:modId xmlns:p14="http://schemas.microsoft.com/office/powerpoint/2010/main" val="1748266587"/>
              </p:ext>
            </p:extLst>
          </p:nvPr>
        </p:nvGraphicFramePr>
        <p:xfrm>
          <a:off x="601575" y="1755545"/>
          <a:ext cx="7475625" cy="3992980"/>
        </p:xfrm>
        <a:graphic>
          <a:graphicData uri="http://schemas.openxmlformats.org/drawingml/2006/table">
            <a:tbl>
              <a:tblPr firstRow="1" bandRow="1">
                <a:noFill/>
                <a:tableStyleId>{F325D29D-125B-40F8-BE77-CD2E25E2D7F1}</a:tableStyleId>
              </a:tblPr>
              <a:tblGrid>
                <a:gridCol w="2620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5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Time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/>
                        <a:t>Event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b="0" u="none" strike="noStrike" cap="none"/>
                        <a:t>8:</a:t>
                      </a:r>
                      <a:r>
                        <a:rPr lang="en-US" sz="1900"/>
                        <a:t>00 </a:t>
                      </a:r>
                      <a:r>
                        <a:rPr lang="en-US" sz="1900" b="0" u="none" strike="noStrike" cap="none"/>
                        <a:t>am to </a:t>
                      </a:r>
                      <a:r>
                        <a:rPr lang="en-US" sz="1900"/>
                        <a:t>8:30 </a:t>
                      </a:r>
                      <a:r>
                        <a:rPr lang="en-US" sz="1900" b="0" u="none" strike="noStrike" cap="none"/>
                        <a:t>am</a:t>
                      </a:r>
                      <a:endParaRPr sz="1900" b="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b="0" u="none" strike="noStrike" cap="none" dirty="0"/>
                        <a:t>Competitor </a:t>
                      </a:r>
                      <a:r>
                        <a:rPr lang="en-US" sz="1900" dirty="0"/>
                        <a:t>c</a:t>
                      </a:r>
                      <a:r>
                        <a:rPr lang="en-US" sz="1900" b="0" u="none" strike="noStrike" cap="none" dirty="0"/>
                        <a:t>heck-</a:t>
                      </a:r>
                      <a:r>
                        <a:rPr lang="en-US" sz="1900" dirty="0"/>
                        <a:t>i</a:t>
                      </a:r>
                      <a:r>
                        <a:rPr lang="en-US" sz="1900" b="0" u="none" strike="noStrike" cap="none" dirty="0"/>
                        <a:t>n and </a:t>
                      </a:r>
                      <a:r>
                        <a:rPr lang="en-US" sz="1900" dirty="0"/>
                        <a:t>p</a:t>
                      </a:r>
                      <a:r>
                        <a:rPr lang="en-US" sz="1900" b="0" u="none" strike="noStrike" cap="none" dirty="0"/>
                        <a:t>rocessing</a:t>
                      </a:r>
                      <a:endParaRPr sz="1900" b="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b="1"/>
                        <a:t>8:30 </a:t>
                      </a:r>
                      <a:r>
                        <a:rPr lang="en-US" sz="1900" b="1" u="none" strike="noStrike" cap="none"/>
                        <a:t>am to 10:00 am</a:t>
                      </a:r>
                      <a:endParaRPr sz="19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b="1" u="none" strike="noStrike" cap="none" dirty="0"/>
                        <a:t>Preliminary Round </a:t>
                      </a:r>
                      <a:endParaRPr sz="1900" b="1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u="none" strike="noStrike" cap="none"/>
                        <a:t>10:00 am to 10:30 am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  <a:tabLst/>
                        <a:defRPr/>
                      </a:pPr>
                      <a:r>
                        <a:rPr lang="en-US" sz="1900" u="none" strike="noStrike" cap="none" dirty="0"/>
                        <a:t>Break + q</a:t>
                      </a:r>
                      <a:r>
                        <a:rPr lang="en-US" sz="1900" dirty="0"/>
                        <a:t>uarter finalists check-in and processing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u="none" strike="noStrike" cap="none"/>
                        <a:t>10:30 am to </a:t>
                      </a:r>
                      <a:r>
                        <a:rPr lang="en-US" sz="1900"/>
                        <a:t>12</a:t>
                      </a:r>
                      <a:r>
                        <a:rPr lang="en-US" sz="1900" u="none" strike="noStrike" cap="none"/>
                        <a:t>:00 </a:t>
                      </a:r>
                      <a:r>
                        <a:rPr lang="en-US" sz="1900"/>
                        <a:t>pm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b="1" dirty="0"/>
                        <a:t>Quarter-final Rounds</a:t>
                      </a:r>
                      <a:endParaRPr lang="en-US" sz="1900" b="1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u="none" strike="noStrike" cap="none"/>
                        <a:t>12:00 pm to 1:00 </a:t>
                      </a:r>
                      <a:r>
                        <a:rPr lang="en-US" sz="1900"/>
                        <a:t>pm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dirty="0"/>
                        <a:t>Lunch Break + announce semi finalists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/>
                        <a:t>1:00 to 1:30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dirty="0"/>
                        <a:t>Semi finalists check-in and processing</a:t>
                      </a:r>
                      <a:endParaRPr sz="19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b="1"/>
                        <a:t>1:30 to 3:00 pm</a:t>
                      </a:r>
                      <a:endParaRPr sz="19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b="1" dirty="0"/>
                        <a:t>Semi-final Rounds</a:t>
                      </a:r>
                      <a:endParaRPr lang="en-US" sz="1900" b="1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/>
                        <a:t>3:00 pm to 3:30 pm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dirty="0"/>
                        <a:t>Break + announce finalists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56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b="1"/>
                        <a:t>3:30 pm to 5:00 pm</a:t>
                      </a:r>
                      <a:endParaRPr sz="1900" b="1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900" b="1" dirty="0"/>
                        <a:t>Final Round</a:t>
                      </a:r>
                      <a:endParaRPr lang="en-US" sz="1900" b="1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1265</TotalTime>
  <Words>1424</Words>
  <Application>Microsoft Macintosh PowerPoint</Application>
  <PresentationFormat>On-screen Show (4:3)</PresentationFormat>
  <Paragraphs>216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Calibri</vt:lpstr>
      <vt:lpstr>Arial Black</vt:lpstr>
      <vt:lpstr>Arial</vt:lpstr>
      <vt:lpstr>Essential</vt:lpstr>
      <vt:lpstr>PRESENTS</vt:lpstr>
      <vt:lpstr>LORANCE &amp; THOMPSON, P.C.</vt:lpstr>
      <vt:lpstr>WHO </vt:lpstr>
      <vt:lpstr>WHAT, WHEN, WHERE </vt:lpstr>
      <vt:lpstr>WHY PARTICIPATE?</vt:lpstr>
      <vt:lpstr>PROBLEM SETS</vt:lpstr>
      <vt:lpstr>Negotiation: Structure </vt:lpstr>
      <vt:lpstr>SAMPLE NEGOTIATION BREAKDOWN</vt:lpstr>
      <vt:lpstr>NEGOTIATIONS SCHEDULE Saturday, April 11th </vt:lpstr>
      <vt:lpstr>NEGOTIATIONS SCORING</vt:lpstr>
      <vt:lpstr>Pt. 2: Contract Drafting </vt:lpstr>
      <vt:lpstr>CONTRACT DRAFTING SCORING</vt:lpstr>
      <vt:lpstr>PREPARATION</vt:lpstr>
      <vt:lpstr>KEY CAUTIONS</vt:lpstr>
      <vt:lpstr>TECH POLICY</vt:lpstr>
      <vt:lpstr>REGISTRATION &amp; HOUSEKEEPING</vt:lpstr>
      <vt:lpstr>TIPS</vt:lpstr>
      <vt:lpstr>Useful Links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jelan cato</dc:creator>
  <cp:lastModifiedBy>Sterritt, Gabriella E</cp:lastModifiedBy>
  <cp:revision>5</cp:revision>
  <dcterms:created xsi:type="dcterms:W3CDTF">2016-09-13T03:16:59Z</dcterms:created>
  <dcterms:modified xsi:type="dcterms:W3CDTF">2026-03-24T15:26:24Z</dcterms:modified>
</cp:coreProperties>
</file>