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Century Gothic" panose="020B050202020202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31" roundtripDataSignature="AMtx7mi2B7t4Dayy4nrT8pT6ysyR8EYUR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CC0204-7ACB-E3A8-0D1A-EDA859FE9B25}" v="327" dt="2026-09-11T21:19:45.6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p:restoredTop sz="94681"/>
  </p:normalViewPr>
  <p:slideViewPr>
    <p:cSldViewPr snapToGrid="0">
      <p:cViewPr varScale="1">
        <p:scale>
          <a:sx n="116" d="100"/>
          <a:sy n="116" d="100"/>
        </p:scale>
        <p:origin x="32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2" name="Google Shape;1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00c9e81e3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00c9e81e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5" name="Google Shape;15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1" name="Google Shape;16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7cfc9425af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7" name="Google Shape;167;g27cfc9425af_0_2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3" name="Google Shape;17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1" name="Google Shape;18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7" name="Google Shape;18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September 26</a:t>
            </a:r>
            <a:endParaRPr dirty="0"/>
          </a:p>
        </p:txBody>
      </p:sp>
      <p:sp>
        <p:nvSpPr>
          <p:cNvPr id="193" name="Google Shape;19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9" name="Google Shape;199;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7cfc9425af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8" name="Google Shape;208;g27cfc9425af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5" name="Google Shape;21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8aa627fc1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28aa627fc1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7" name="Google Shape;22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3" name="Google Shape;23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9" name="Google Shape;23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5f74b9695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g15f74b9695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8ab84729c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28ab84729c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8aa627fc1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28aa627fc1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27cfc9425af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9" name="Google Shape;269;g27cfc9425af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5" name="Google Shape;275;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pic>
        <p:nvPicPr>
          <p:cNvPr id="13" name="Google Shape;13;p18" descr="C2-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14" name="Google Shape;14;p18"/>
          <p:cNvSpPr txBox="1">
            <a:spLocks noGrp="1"/>
          </p:cNvSpPr>
          <p:nvPr>
            <p:ph type="ctrTitle"/>
          </p:nvPr>
        </p:nvSpPr>
        <p:spPr>
          <a:xfrm>
            <a:off x="1371600" y="1803405"/>
            <a:ext cx="9448800" cy="1825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entury Gothic"/>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8"/>
          <p:cNvSpPr txBox="1">
            <a:spLocks noGrp="1"/>
          </p:cNvSpPr>
          <p:nvPr>
            <p:ph type="subTitle" idx="1"/>
          </p:nvPr>
        </p:nvSpPr>
        <p:spPr>
          <a:xfrm>
            <a:off x="1371600" y="3632201"/>
            <a:ext cx="9448800" cy="685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000"/>
              <a:buNone/>
              <a:defRPr sz="20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18"/>
          <p:cNvSpPr txBox="1">
            <a:spLocks noGrp="1"/>
          </p:cNvSpPr>
          <p:nvPr>
            <p:ph type="dt" idx="10"/>
          </p:nvPr>
        </p:nvSpPr>
        <p:spPr>
          <a:xfrm>
            <a:off x="7909561" y="4314328"/>
            <a:ext cx="2910900" cy="3747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8"/>
          <p:cNvSpPr txBox="1">
            <a:spLocks noGrp="1"/>
          </p:cNvSpPr>
          <p:nvPr>
            <p:ph type="ftr" idx="11"/>
          </p:nvPr>
        </p:nvSpPr>
        <p:spPr>
          <a:xfrm>
            <a:off x="1371600" y="4323845"/>
            <a:ext cx="64008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8"/>
          <p:cNvSpPr txBox="1">
            <a:spLocks noGrp="1"/>
          </p:cNvSpPr>
          <p:nvPr>
            <p:ph type="sldNum" idx="12"/>
          </p:nvPr>
        </p:nvSpPr>
        <p:spPr>
          <a:xfrm>
            <a:off x="8077200" y="1430866"/>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19"/>
          <p:cNvSpPr txBox="1">
            <a:spLocks noGrp="1"/>
          </p:cNvSpPr>
          <p:nvPr>
            <p:ph type="title"/>
          </p:nvPr>
        </p:nvSpPr>
        <p:spPr>
          <a:xfrm>
            <a:off x="2895600" y="764373"/>
            <a:ext cx="8610600" cy="1293000"/>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9"/>
          <p:cNvSpPr txBox="1">
            <a:spLocks noGrp="1"/>
          </p:cNvSpPr>
          <p:nvPr>
            <p:ph type="body" idx="1"/>
          </p:nvPr>
        </p:nvSpPr>
        <p:spPr>
          <a:xfrm>
            <a:off x="685800" y="2194560"/>
            <a:ext cx="10820400" cy="4024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19"/>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9"/>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9"/>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
        <p:cNvGrpSpPr/>
        <p:nvPr/>
      </p:nvGrpSpPr>
      <p:grpSpPr>
        <a:xfrm>
          <a:off x="0" y="0"/>
          <a:ext cx="0" cy="0"/>
          <a:chOff x="0" y="0"/>
          <a:chExt cx="0" cy="0"/>
        </a:xfrm>
      </p:grpSpPr>
      <p:sp>
        <p:nvSpPr>
          <p:cNvPr id="26" name="Google Shape;26;p20"/>
          <p:cNvSpPr txBox="1">
            <a:spLocks noGrp="1"/>
          </p:cNvSpPr>
          <p:nvPr>
            <p:ph type="title"/>
          </p:nvPr>
        </p:nvSpPr>
        <p:spPr>
          <a:xfrm>
            <a:off x="2895600" y="764373"/>
            <a:ext cx="8610600" cy="1293000"/>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0"/>
          <p:cNvSpPr txBox="1">
            <a:spLocks noGrp="1"/>
          </p:cNvSpPr>
          <p:nvPr>
            <p:ph type="body" idx="1"/>
          </p:nvPr>
        </p:nvSpPr>
        <p:spPr>
          <a:xfrm>
            <a:off x="685800" y="2194559"/>
            <a:ext cx="5334000" cy="4024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0"/>
          <p:cNvSpPr txBox="1">
            <a:spLocks noGrp="1"/>
          </p:cNvSpPr>
          <p:nvPr>
            <p:ph type="body" idx="2"/>
          </p:nvPr>
        </p:nvSpPr>
        <p:spPr>
          <a:xfrm>
            <a:off x="6172200" y="2194559"/>
            <a:ext cx="5334000" cy="4024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0"/>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0"/>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32"/>
        <p:cNvGrpSpPr/>
        <p:nvPr/>
      </p:nvGrpSpPr>
      <p:grpSpPr>
        <a:xfrm>
          <a:off x="0" y="0"/>
          <a:ext cx="0" cy="0"/>
          <a:chOff x="0" y="0"/>
          <a:chExt cx="0" cy="0"/>
        </a:xfrm>
      </p:grpSpPr>
      <p:pic>
        <p:nvPicPr>
          <p:cNvPr id="33" name="Google Shape;33;p21" descr="C2-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34" name="Google Shape;34;p21"/>
          <p:cNvSpPr txBox="1">
            <a:spLocks noGrp="1"/>
          </p:cNvSpPr>
          <p:nvPr>
            <p:ph type="title"/>
          </p:nvPr>
        </p:nvSpPr>
        <p:spPr>
          <a:xfrm>
            <a:off x="685800" y="753533"/>
            <a:ext cx="10820400" cy="2802000"/>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dk1"/>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1"/>
          <p:cNvSpPr txBox="1">
            <a:spLocks noGrp="1"/>
          </p:cNvSpPr>
          <p:nvPr>
            <p:ph type="body" idx="1"/>
          </p:nvPr>
        </p:nvSpPr>
        <p:spPr>
          <a:xfrm>
            <a:off x="1024467" y="3641725"/>
            <a:ext cx="10490100" cy="95580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rgbClr val="888888"/>
              </a:buClr>
              <a:buSzPts val="2200"/>
              <a:buNone/>
              <a:defRPr sz="22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 name="Google Shape;36;p21"/>
          <p:cNvSpPr txBox="1">
            <a:spLocks noGrp="1"/>
          </p:cNvSpPr>
          <p:nvPr>
            <p:ph type="dt" idx="10"/>
          </p:nvPr>
        </p:nvSpPr>
        <p:spPr>
          <a:xfrm>
            <a:off x="7814452" y="38100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1"/>
          <p:cNvSpPr txBox="1">
            <a:spLocks noGrp="1"/>
          </p:cNvSpPr>
          <p:nvPr>
            <p:ph type="ftr" idx="11"/>
          </p:nvPr>
        </p:nvSpPr>
        <p:spPr>
          <a:xfrm>
            <a:off x="685800" y="381001"/>
            <a:ext cx="6991500" cy="36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1"/>
          <p:cNvSpPr txBox="1">
            <a:spLocks noGrp="1"/>
          </p:cNvSpPr>
          <p:nvPr>
            <p:ph type="sldNum" idx="12"/>
          </p:nvPr>
        </p:nvSpPr>
        <p:spPr>
          <a:xfrm>
            <a:off x="10862452" y="381000"/>
            <a:ext cx="643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9"/>
        <p:cNvGrpSpPr/>
        <p:nvPr/>
      </p:nvGrpSpPr>
      <p:grpSpPr>
        <a:xfrm>
          <a:off x="0" y="0"/>
          <a:ext cx="0" cy="0"/>
          <a:chOff x="0" y="0"/>
          <a:chExt cx="0" cy="0"/>
        </a:xfrm>
      </p:grpSpPr>
      <p:sp>
        <p:nvSpPr>
          <p:cNvPr id="40" name="Google Shape;40;p22"/>
          <p:cNvSpPr txBox="1">
            <a:spLocks noGrp="1"/>
          </p:cNvSpPr>
          <p:nvPr>
            <p:ph type="title"/>
          </p:nvPr>
        </p:nvSpPr>
        <p:spPr>
          <a:xfrm>
            <a:off x="2895600" y="762000"/>
            <a:ext cx="8610600" cy="1295400"/>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2"/>
          <p:cNvSpPr txBox="1">
            <a:spLocks noGrp="1"/>
          </p:cNvSpPr>
          <p:nvPr>
            <p:ph type="body" idx="1"/>
          </p:nvPr>
        </p:nvSpPr>
        <p:spPr>
          <a:xfrm>
            <a:off x="914409" y="2183802"/>
            <a:ext cx="5079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800"/>
              <a:buNone/>
              <a:defRPr sz="2800" b="0">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22"/>
          <p:cNvSpPr txBox="1">
            <a:spLocks noGrp="1"/>
          </p:cNvSpPr>
          <p:nvPr>
            <p:ph type="body" idx="2"/>
          </p:nvPr>
        </p:nvSpPr>
        <p:spPr>
          <a:xfrm>
            <a:off x="685800" y="3132666"/>
            <a:ext cx="5311800" cy="308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22"/>
          <p:cNvSpPr txBox="1">
            <a:spLocks noGrp="1"/>
          </p:cNvSpPr>
          <p:nvPr>
            <p:ph type="body" idx="3"/>
          </p:nvPr>
        </p:nvSpPr>
        <p:spPr>
          <a:xfrm>
            <a:off x="6400800" y="2183802"/>
            <a:ext cx="51054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800"/>
              <a:buNone/>
              <a:defRPr sz="2800" b="0">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22"/>
          <p:cNvSpPr txBox="1">
            <a:spLocks noGrp="1"/>
          </p:cNvSpPr>
          <p:nvPr>
            <p:ph type="body" idx="4"/>
          </p:nvPr>
        </p:nvSpPr>
        <p:spPr>
          <a:xfrm>
            <a:off x="6172200" y="3132666"/>
            <a:ext cx="5334000" cy="3086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2"/>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2"/>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2"/>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
        <p:cNvGrpSpPr/>
        <p:nvPr/>
      </p:nvGrpSpPr>
      <p:grpSpPr>
        <a:xfrm>
          <a:off x="0" y="0"/>
          <a:ext cx="0" cy="0"/>
          <a:chOff x="0" y="0"/>
          <a:chExt cx="0" cy="0"/>
        </a:xfrm>
      </p:grpSpPr>
      <p:sp>
        <p:nvSpPr>
          <p:cNvPr id="49" name="Google Shape;49;p23"/>
          <p:cNvSpPr txBox="1">
            <a:spLocks noGrp="1"/>
          </p:cNvSpPr>
          <p:nvPr>
            <p:ph type="title"/>
          </p:nvPr>
        </p:nvSpPr>
        <p:spPr>
          <a:xfrm>
            <a:off x="2895600" y="764373"/>
            <a:ext cx="8610600" cy="1293000"/>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3"/>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3"/>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24"/>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4"/>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4"/>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7"/>
        <p:cNvGrpSpPr/>
        <p:nvPr/>
      </p:nvGrpSpPr>
      <p:grpSpPr>
        <a:xfrm>
          <a:off x="0" y="0"/>
          <a:ext cx="0" cy="0"/>
          <a:chOff x="0" y="0"/>
          <a:chExt cx="0" cy="0"/>
        </a:xfrm>
      </p:grpSpPr>
      <p:sp>
        <p:nvSpPr>
          <p:cNvPr id="58" name="Google Shape;58;p25"/>
          <p:cNvSpPr txBox="1">
            <a:spLocks noGrp="1"/>
          </p:cNvSpPr>
          <p:nvPr>
            <p:ph type="title"/>
          </p:nvPr>
        </p:nvSpPr>
        <p:spPr>
          <a:xfrm>
            <a:off x="685800" y="1524000"/>
            <a:ext cx="41148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5"/>
          <p:cNvSpPr txBox="1">
            <a:spLocks noGrp="1"/>
          </p:cNvSpPr>
          <p:nvPr>
            <p:ph type="body" idx="1"/>
          </p:nvPr>
        </p:nvSpPr>
        <p:spPr>
          <a:xfrm>
            <a:off x="4995582" y="746759"/>
            <a:ext cx="6510600" cy="5472000"/>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25"/>
          <p:cNvSpPr txBox="1">
            <a:spLocks noGrp="1"/>
          </p:cNvSpPr>
          <p:nvPr>
            <p:ph type="body" idx="2"/>
          </p:nvPr>
        </p:nvSpPr>
        <p:spPr>
          <a:xfrm>
            <a:off x="685800" y="3124199"/>
            <a:ext cx="4114800" cy="3094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1" name="Google Shape;61;p25"/>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5"/>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5"/>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4"/>
        <p:cNvGrpSpPr/>
        <p:nvPr/>
      </p:nvGrpSpPr>
      <p:grpSpPr>
        <a:xfrm>
          <a:off x="0" y="0"/>
          <a:ext cx="0" cy="0"/>
          <a:chOff x="0" y="0"/>
          <a:chExt cx="0" cy="0"/>
        </a:xfrm>
      </p:grpSpPr>
      <p:sp>
        <p:nvSpPr>
          <p:cNvPr id="65" name="Google Shape;65;p26"/>
          <p:cNvSpPr txBox="1">
            <a:spLocks noGrp="1"/>
          </p:cNvSpPr>
          <p:nvPr>
            <p:ph type="title"/>
          </p:nvPr>
        </p:nvSpPr>
        <p:spPr>
          <a:xfrm>
            <a:off x="685800" y="1524000"/>
            <a:ext cx="68733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6"/>
          <p:cNvSpPr>
            <a:spLocks noGrp="1"/>
          </p:cNvSpPr>
          <p:nvPr>
            <p:ph type="pic" idx="2"/>
          </p:nvPr>
        </p:nvSpPr>
        <p:spPr>
          <a:xfrm>
            <a:off x="7861238" y="751241"/>
            <a:ext cx="3645000" cy="5467500"/>
          </a:xfrm>
          <a:prstGeom prst="rect">
            <a:avLst/>
          </a:prstGeom>
          <a:noFill/>
          <a:ln>
            <a:noFill/>
          </a:ln>
        </p:spPr>
      </p:sp>
      <p:sp>
        <p:nvSpPr>
          <p:cNvPr id="67" name="Google Shape;67;p26"/>
          <p:cNvSpPr txBox="1">
            <a:spLocks noGrp="1"/>
          </p:cNvSpPr>
          <p:nvPr>
            <p:ph type="body" idx="1"/>
          </p:nvPr>
        </p:nvSpPr>
        <p:spPr>
          <a:xfrm>
            <a:off x="685800" y="3124199"/>
            <a:ext cx="6873300" cy="3094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26"/>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6"/>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6"/>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71"/>
        <p:cNvGrpSpPr/>
        <p:nvPr/>
      </p:nvGrpSpPr>
      <p:grpSpPr>
        <a:xfrm>
          <a:off x="0" y="0"/>
          <a:ext cx="0" cy="0"/>
          <a:chOff x="0" y="0"/>
          <a:chExt cx="0" cy="0"/>
        </a:xfrm>
      </p:grpSpPr>
      <p:sp>
        <p:nvSpPr>
          <p:cNvPr id="72" name="Google Shape;72;p27"/>
          <p:cNvSpPr txBox="1">
            <a:spLocks noGrp="1"/>
          </p:cNvSpPr>
          <p:nvPr>
            <p:ph type="title"/>
          </p:nvPr>
        </p:nvSpPr>
        <p:spPr>
          <a:xfrm>
            <a:off x="685777" y="4697360"/>
            <a:ext cx="10821900" cy="8193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7"/>
          <p:cNvSpPr>
            <a:spLocks noGrp="1"/>
          </p:cNvSpPr>
          <p:nvPr>
            <p:ph type="pic" idx="2"/>
          </p:nvPr>
        </p:nvSpPr>
        <p:spPr>
          <a:xfrm>
            <a:off x="681727" y="941439"/>
            <a:ext cx="10821900" cy="3478200"/>
          </a:xfrm>
          <a:prstGeom prst="rect">
            <a:avLst/>
          </a:prstGeom>
          <a:noFill/>
          <a:ln>
            <a:noFill/>
          </a:ln>
        </p:spPr>
      </p:sp>
      <p:sp>
        <p:nvSpPr>
          <p:cNvPr id="74" name="Google Shape;74;p27"/>
          <p:cNvSpPr txBox="1">
            <a:spLocks noGrp="1"/>
          </p:cNvSpPr>
          <p:nvPr>
            <p:ph type="body" idx="1"/>
          </p:nvPr>
        </p:nvSpPr>
        <p:spPr>
          <a:xfrm>
            <a:off x="685800" y="5516715"/>
            <a:ext cx="10820400" cy="702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27"/>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7"/>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and Caption">
  <p:cSld name="Title and Caption">
    <p:spTree>
      <p:nvGrpSpPr>
        <p:cNvPr id="1" name="Shape 78"/>
        <p:cNvGrpSpPr/>
        <p:nvPr/>
      </p:nvGrpSpPr>
      <p:grpSpPr>
        <a:xfrm>
          <a:off x="0" y="0"/>
          <a:ext cx="0" cy="0"/>
          <a:chOff x="0" y="0"/>
          <a:chExt cx="0" cy="0"/>
        </a:xfrm>
      </p:grpSpPr>
      <p:pic>
        <p:nvPicPr>
          <p:cNvPr id="79" name="Google Shape;79;p28" descr="C2-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80" name="Google Shape;80;p28"/>
          <p:cNvSpPr txBox="1">
            <a:spLocks noGrp="1"/>
          </p:cNvSpPr>
          <p:nvPr>
            <p:ph type="title"/>
          </p:nvPr>
        </p:nvSpPr>
        <p:spPr>
          <a:xfrm>
            <a:off x="685800" y="753532"/>
            <a:ext cx="10820400" cy="2802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8"/>
          <p:cNvSpPr txBox="1">
            <a:spLocks noGrp="1"/>
          </p:cNvSpPr>
          <p:nvPr>
            <p:ph type="body" idx="1"/>
          </p:nvPr>
        </p:nvSpPr>
        <p:spPr>
          <a:xfrm>
            <a:off x="1024467" y="3649133"/>
            <a:ext cx="10130400" cy="99900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2" name="Google Shape;82;p28"/>
          <p:cNvSpPr txBox="1">
            <a:spLocks noGrp="1"/>
          </p:cNvSpPr>
          <p:nvPr>
            <p:ph type="dt" idx="10"/>
          </p:nvPr>
        </p:nvSpPr>
        <p:spPr>
          <a:xfrm>
            <a:off x="7814452" y="38100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8"/>
          <p:cNvSpPr txBox="1">
            <a:spLocks noGrp="1"/>
          </p:cNvSpPr>
          <p:nvPr>
            <p:ph type="ftr" idx="11"/>
          </p:nvPr>
        </p:nvSpPr>
        <p:spPr>
          <a:xfrm>
            <a:off x="685800" y="379941"/>
            <a:ext cx="69915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8"/>
          <p:cNvSpPr txBox="1">
            <a:spLocks noGrp="1"/>
          </p:cNvSpPr>
          <p:nvPr>
            <p:ph type="sldNum" idx="12"/>
          </p:nvPr>
        </p:nvSpPr>
        <p:spPr>
          <a:xfrm>
            <a:off x="10862452" y="381000"/>
            <a:ext cx="643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Quote with Caption">
  <p:cSld name="Quote with Caption">
    <p:spTree>
      <p:nvGrpSpPr>
        <p:cNvPr id="1" name="Shape 85"/>
        <p:cNvGrpSpPr/>
        <p:nvPr/>
      </p:nvGrpSpPr>
      <p:grpSpPr>
        <a:xfrm>
          <a:off x="0" y="0"/>
          <a:ext cx="0" cy="0"/>
          <a:chOff x="0" y="0"/>
          <a:chExt cx="0" cy="0"/>
        </a:xfrm>
      </p:grpSpPr>
      <p:pic>
        <p:nvPicPr>
          <p:cNvPr id="86" name="Google Shape;86;p29" descr="C2-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87" name="Google Shape;87;p29"/>
          <p:cNvSpPr txBox="1">
            <a:spLocks noGrp="1"/>
          </p:cNvSpPr>
          <p:nvPr>
            <p:ph type="title"/>
          </p:nvPr>
        </p:nvSpPr>
        <p:spPr>
          <a:xfrm>
            <a:off x="1024467" y="753533"/>
            <a:ext cx="10151400" cy="2604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29"/>
          <p:cNvSpPr txBox="1">
            <a:spLocks noGrp="1"/>
          </p:cNvSpPr>
          <p:nvPr>
            <p:ph type="body" idx="1"/>
          </p:nvPr>
        </p:nvSpPr>
        <p:spPr>
          <a:xfrm>
            <a:off x="1303865" y="3365556"/>
            <a:ext cx="9592800" cy="444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9" name="Google Shape;89;p29"/>
          <p:cNvSpPr txBox="1">
            <a:spLocks noGrp="1"/>
          </p:cNvSpPr>
          <p:nvPr>
            <p:ph type="body" idx="2"/>
          </p:nvPr>
        </p:nvSpPr>
        <p:spPr>
          <a:xfrm>
            <a:off x="1024467" y="3959862"/>
            <a:ext cx="10151400" cy="67980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0" name="Google Shape;90;p29"/>
          <p:cNvSpPr txBox="1">
            <a:spLocks noGrp="1"/>
          </p:cNvSpPr>
          <p:nvPr>
            <p:ph type="dt" idx="10"/>
          </p:nvPr>
        </p:nvSpPr>
        <p:spPr>
          <a:xfrm>
            <a:off x="7814452" y="38100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29"/>
          <p:cNvSpPr txBox="1">
            <a:spLocks noGrp="1"/>
          </p:cNvSpPr>
          <p:nvPr>
            <p:ph type="ftr" idx="11"/>
          </p:nvPr>
        </p:nvSpPr>
        <p:spPr>
          <a:xfrm>
            <a:off x="685800" y="379941"/>
            <a:ext cx="69915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9"/>
          <p:cNvSpPr txBox="1">
            <a:spLocks noGrp="1"/>
          </p:cNvSpPr>
          <p:nvPr>
            <p:ph type="sldNum" idx="12"/>
          </p:nvPr>
        </p:nvSpPr>
        <p:spPr>
          <a:xfrm>
            <a:off x="10862452" y="381000"/>
            <a:ext cx="643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
        <p:nvSpPr>
          <p:cNvPr id="93" name="Google Shape;93;p29"/>
          <p:cNvSpPr txBox="1"/>
          <p:nvPr/>
        </p:nvSpPr>
        <p:spPr>
          <a:xfrm>
            <a:off x="476250" y="933450"/>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8000"/>
              <a:buFont typeface="Century Gothic"/>
              <a:buNone/>
            </a:pPr>
            <a:r>
              <a:rPr lang="en-US" sz="8000" b="0" i="0" u="none" strike="noStrike" cap="none">
                <a:solidFill>
                  <a:schemeClr val="dk1"/>
                </a:solidFill>
                <a:latin typeface="Century Gothic"/>
                <a:ea typeface="Century Gothic"/>
                <a:cs typeface="Century Gothic"/>
                <a:sym typeface="Century Gothic"/>
              </a:rPr>
              <a:t>“</a:t>
            </a:r>
            <a:endParaRPr sz="1400" b="0" i="0" u="none" strike="noStrike" cap="none">
              <a:solidFill>
                <a:srgbClr val="000000"/>
              </a:solidFill>
              <a:latin typeface="Arial"/>
              <a:ea typeface="Arial"/>
              <a:cs typeface="Arial"/>
              <a:sym typeface="Arial"/>
            </a:endParaRPr>
          </a:p>
        </p:txBody>
      </p:sp>
      <p:sp>
        <p:nvSpPr>
          <p:cNvPr id="94" name="Google Shape;94;p29"/>
          <p:cNvSpPr txBox="1"/>
          <p:nvPr/>
        </p:nvSpPr>
        <p:spPr>
          <a:xfrm>
            <a:off x="10984230" y="2701290"/>
            <a:ext cx="609600" cy="5847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8000"/>
              <a:buFont typeface="Century Gothic"/>
              <a:buNone/>
            </a:pPr>
            <a:r>
              <a:rPr lang="en-US" sz="8000" b="0" i="0" u="none" strike="noStrike" cap="none">
                <a:solidFill>
                  <a:schemeClr val="dk1"/>
                </a:solidFill>
                <a:latin typeface="Century Gothic"/>
                <a:ea typeface="Century Gothic"/>
                <a:cs typeface="Century Gothic"/>
                <a:sym typeface="Century Gothic"/>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Name Card">
  <p:cSld name="Name Card">
    <p:spTree>
      <p:nvGrpSpPr>
        <p:cNvPr id="1" name="Shape 95"/>
        <p:cNvGrpSpPr/>
        <p:nvPr/>
      </p:nvGrpSpPr>
      <p:grpSpPr>
        <a:xfrm>
          <a:off x="0" y="0"/>
          <a:ext cx="0" cy="0"/>
          <a:chOff x="0" y="0"/>
          <a:chExt cx="0" cy="0"/>
        </a:xfrm>
      </p:grpSpPr>
      <p:pic>
        <p:nvPicPr>
          <p:cNvPr id="96" name="Google Shape;96;p30" descr="C2-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97" name="Google Shape;97;p30"/>
          <p:cNvSpPr txBox="1">
            <a:spLocks noGrp="1"/>
          </p:cNvSpPr>
          <p:nvPr>
            <p:ph type="title"/>
          </p:nvPr>
        </p:nvSpPr>
        <p:spPr>
          <a:xfrm>
            <a:off x="1024495" y="1124701"/>
            <a:ext cx="10146300" cy="25119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30"/>
          <p:cNvSpPr txBox="1">
            <a:spLocks noGrp="1"/>
          </p:cNvSpPr>
          <p:nvPr>
            <p:ph type="body" idx="1"/>
          </p:nvPr>
        </p:nvSpPr>
        <p:spPr>
          <a:xfrm>
            <a:off x="1024467" y="3648315"/>
            <a:ext cx="10144800" cy="9999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9" name="Google Shape;99;p30"/>
          <p:cNvSpPr txBox="1">
            <a:spLocks noGrp="1"/>
          </p:cNvSpPr>
          <p:nvPr>
            <p:ph type="dt" idx="10"/>
          </p:nvPr>
        </p:nvSpPr>
        <p:spPr>
          <a:xfrm>
            <a:off x="7814452" y="378883"/>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0"/>
          <p:cNvSpPr txBox="1">
            <a:spLocks noGrp="1"/>
          </p:cNvSpPr>
          <p:nvPr>
            <p:ph type="ftr" idx="11"/>
          </p:nvPr>
        </p:nvSpPr>
        <p:spPr>
          <a:xfrm>
            <a:off x="685800" y="378883"/>
            <a:ext cx="69915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30"/>
          <p:cNvSpPr txBox="1">
            <a:spLocks noGrp="1"/>
          </p:cNvSpPr>
          <p:nvPr>
            <p:ph type="sldNum" idx="12"/>
          </p:nvPr>
        </p:nvSpPr>
        <p:spPr>
          <a:xfrm>
            <a:off x="10862452" y="381000"/>
            <a:ext cx="643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02"/>
        <p:cNvGrpSpPr/>
        <p:nvPr/>
      </p:nvGrpSpPr>
      <p:grpSpPr>
        <a:xfrm>
          <a:off x="0" y="0"/>
          <a:ext cx="0" cy="0"/>
          <a:chOff x="0" y="0"/>
          <a:chExt cx="0" cy="0"/>
        </a:xfrm>
      </p:grpSpPr>
      <p:sp>
        <p:nvSpPr>
          <p:cNvPr id="103" name="Google Shape;103;p31"/>
          <p:cNvSpPr txBox="1">
            <a:spLocks noGrp="1"/>
          </p:cNvSpPr>
          <p:nvPr>
            <p:ph type="title"/>
          </p:nvPr>
        </p:nvSpPr>
        <p:spPr>
          <a:xfrm>
            <a:off x="2895600" y="761999"/>
            <a:ext cx="8610600" cy="1303800"/>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1"/>
          <p:cNvSpPr txBox="1">
            <a:spLocks noGrp="1"/>
          </p:cNvSpPr>
          <p:nvPr>
            <p:ph type="body" idx="1"/>
          </p:nvPr>
        </p:nvSpPr>
        <p:spPr>
          <a:xfrm>
            <a:off x="685800" y="2202080"/>
            <a:ext cx="3456300" cy="6174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0">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5" name="Google Shape;105;p31"/>
          <p:cNvSpPr txBox="1">
            <a:spLocks noGrp="1"/>
          </p:cNvSpPr>
          <p:nvPr>
            <p:ph type="body" idx="2"/>
          </p:nvPr>
        </p:nvSpPr>
        <p:spPr>
          <a:xfrm>
            <a:off x="685799" y="2904565"/>
            <a:ext cx="3456300" cy="3314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dk1"/>
              </a:buClr>
              <a:buSzPts val="900"/>
              <a:buNone/>
              <a:defRPr sz="900"/>
            </a:lvl6pPr>
            <a:lvl7pPr marL="3200400" lvl="6" indent="-228600" algn="l">
              <a:lnSpc>
                <a:spcPct val="90000"/>
              </a:lnSpc>
              <a:spcBef>
                <a:spcPts val="500"/>
              </a:spcBef>
              <a:spcAft>
                <a:spcPts val="0"/>
              </a:spcAft>
              <a:buClr>
                <a:schemeClr val="dk1"/>
              </a:buClr>
              <a:buSzPts val="900"/>
              <a:buNone/>
              <a:defRPr sz="900"/>
            </a:lvl7pPr>
            <a:lvl8pPr marL="3657600" lvl="7" indent="-228600" algn="l">
              <a:lnSpc>
                <a:spcPct val="90000"/>
              </a:lnSpc>
              <a:spcBef>
                <a:spcPts val="500"/>
              </a:spcBef>
              <a:spcAft>
                <a:spcPts val="0"/>
              </a:spcAft>
              <a:buClr>
                <a:schemeClr val="dk1"/>
              </a:buClr>
              <a:buSzPts val="900"/>
              <a:buNone/>
              <a:defRPr sz="900"/>
            </a:lvl8pPr>
            <a:lvl9pPr marL="4114800" lvl="8" indent="-228600" algn="l">
              <a:lnSpc>
                <a:spcPct val="90000"/>
              </a:lnSpc>
              <a:spcBef>
                <a:spcPts val="500"/>
              </a:spcBef>
              <a:spcAft>
                <a:spcPts val="0"/>
              </a:spcAft>
              <a:buClr>
                <a:schemeClr val="dk1"/>
              </a:buClr>
              <a:buSzPts val="900"/>
              <a:buNone/>
              <a:defRPr sz="900"/>
            </a:lvl9pPr>
          </a:lstStyle>
          <a:p>
            <a:endParaRPr/>
          </a:p>
        </p:txBody>
      </p:sp>
      <p:sp>
        <p:nvSpPr>
          <p:cNvPr id="106" name="Google Shape;106;p31"/>
          <p:cNvSpPr txBox="1">
            <a:spLocks noGrp="1"/>
          </p:cNvSpPr>
          <p:nvPr>
            <p:ph type="body" idx="3"/>
          </p:nvPr>
        </p:nvSpPr>
        <p:spPr>
          <a:xfrm>
            <a:off x="4368800" y="2201333"/>
            <a:ext cx="3456300" cy="6264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0">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7" name="Google Shape;107;p31"/>
          <p:cNvSpPr txBox="1">
            <a:spLocks noGrp="1"/>
          </p:cNvSpPr>
          <p:nvPr>
            <p:ph type="body" idx="4"/>
          </p:nvPr>
        </p:nvSpPr>
        <p:spPr>
          <a:xfrm>
            <a:off x="4366858" y="2904067"/>
            <a:ext cx="3456300" cy="33147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dk1"/>
              </a:buClr>
              <a:buSzPts val="900"/>
              <a:buNone/>
              <a:defRPr sz="900"/>
            </a:lvl6pPr>
            <a:lvl7pPr marL="3200400" lvl="6" indent="-228600" algn="l">
              <a:lnSpc>
                <a:spcPct val="90000"/>
              </a:lnSpc>
              <a:spcBef>
                <a:spcPts val="500"/>
              </a:spcBef>
              <a:spcAft>
                <a:spcPts val="0"/>
              </a:spcAft>
              <a:buClr>
                <a:schemeClr val="dk1"/>
              </a:buClr>
              <a:buSzPts val="900"/>
              <a:buNone/>
              <a:defRPr sz="900"/>
            </a:lvl7pPr>
            <a:lvl8pPr marL="3657600" lvl="7" indent="-228600" algn="l">
              <a:lnSpc>
                <a:spcPct val="90000"/>
              </a:lnSpc>
              <a:spcBef>
                <a:spcPts val="500"/>
              </a:spcBef>
              <a:spcAft>
                <a:spcPts val="0"/>
              </a:spcAft>
              <a:buClr>
                <a:schemeClr val="dk1"/>
              </a:buClr>
              <a:buSzPts val="900"/>
              <a:buNone/>
              <a:defRPr sz="900"/>
            </a:lvl8pPr>
            <a:lvl9pPr marL="4114800" lvl="8" indent="-228600" algn="l">
              <a:lnSpc>
                <a:spcPct val="90000"/>
              </a:lnSpc>
              <a:spcBef>
                <a:spcPts val="500"/>
              </a:spcBef>
              <a:spcAft>
                <a:spcPts val="0"/>
              </a:spcAft>
              <a:buClr>
                <a:schemeClr val="dk1"/>
              </a:buClr>
              <a:buSzPts val="900"/>
              <a:buNone/>
              <a:defRPr sz="900"/>
            </a:lvl9pPr>
          </a:lstStyle>
          <a:p>
            <a:endParaRPr/>
          </a:p>
        </p:txBody>
      </p:sp>
      <p:sp>
        <p:nvSpPr>
          <p:cNvPr id="108" name="Google Shape;108;p31"/>
          <p:cNvSpPr txBox="1">
            <a:spLocks noGrp="1"/>
          </p:cNvSpPr>
          <p:nvPr>
            <p:ph type="body" idx="5"/>
          </p:nvPr>
        </p:nvSpPr>
        <p:spPr>
          <a:xfrm>
            <a:off x="8051800" y="2192866"/>
            <a:ext cx="3456300" cy="6264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0">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9" name="Google Shape;109;p31"/>
          <p:cNvSpPr txBox="1">
            <a:spLocks noGrp="1"/>
          </p:cNvSpPr>
          <p:nvPr>
            <p:ph type="body" idx="6"/>
          </p:nvPr>
        </p:nvSpPr>
        <p:spPr>
          <a:xfrm>
            <a:off x="8051801" y="2904565"/>
            <a:ext cx="3456300" cy="3314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dk1"/>
              </a:buClr>
              <a:buSzPts val="900"/>
              <a:buNone/>
              <a:defRPr sz="900"/>
            </a:lvl6pPr>
            <a:lvl7pPr marL="3200400" lvl="6" indent="-228600" algn="l">
              <a:lnSpc>
                <a:spcPct val="90000"/>
              </a:lnSpc>
              <a:spcBef>
                <a:spcPts val="500"/>
              </a:spcBef>
              <a:spcAft>
                <a:spcPts val="0"/>
              </a:spcAft>
              <a:buClr>
                <a:schemeClr val="dk1"/>
              </a:buClr>
              <a:buSzPts val="900"/>
              <a:buNone/>
              <a:defRPr sz="900"/>
            </a:lvl7pPr>
            <a:lvl8pPr marL="3657600" lvl="7" indent="-228600" algn="l">
              <a:lnSpc>
                <a:spcPct val="90000"/>
              </a:lnSpc>
              <a:spcBef>
                <a:spcPts val="500"/>
              </a:spcBef>
              <a:spcAft>
                <a:spcPts val="0"/>
              </a:spcAft>
              <a:buClr>
                <a:schemeClr val="dk1"/>
              </a:buClr>
              <a:buSzPts val="900"/>
              <a:buNone/>
              <a:defRPr sz="900"/>
            </a:lvl8pPr>
            <a:lvl9pPr marL="4114800" lvl="8" indent="-228600" algn="l">
              <a:lnSpc>
                <a:spcPct val="90000"/>
              </a:lnSpc>
              <a:spcBef>
                <a:spcPts val="500"/>
              </a:spcBef>
              <a:spcAft>
                <a:spcPts val="0"/>
              </a:spcAft>
              <a:buClr>
                <a:schemeClr val="dk1"/>
              </a:buClr>
              <a:buSzPts val="900"/>
              <a:buNone/>
              <a:defRPr sz="900"/>
            </a:lvl9pPr>
          </a:lstStyle>
          <a:p>
            <a:endParaRPr/>
          </a:p>
        </p:txBody>
      </p:sp>
      <p:sp>
        <p:nvSpPr>
          <p:cNvPr id="110" name="Google Shape;110;p31"/>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1"/>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31"/>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13"/>
        <p:cNvGrpSpPr/>
        <p:nvPr/>
      </p:nvGrpSpPr>
      <p:grpSpPr>
        <a:xfrm>
          <a:off x="0" y="0"/>
          <a:ext cx="0" cy="0"/>
          <a:chOff x="0" y="0"/>
          <a:chExt cx="0" cy="0"/>
        </a:xfrm>
      </p:grpSpPr>
      <p:sp>
        <p:nvSpPr>
          <p:cNvPr id="114" name="Google Shape;114;p32"/>
          <p:cNvSpPr txBox="1">
            <a:spLocks noGrp="1"/>
          </p:cNvSpPr>
          <p:nvPr>
            <p:ph type="title"/>
          </p:nvPr>
        </p:nvSpPr>
        <p:spPr>
          <a:xfrm>
            <a:off x="2895600" y="762000"/>
            <a:ext cx="8610600" cy="1295400"/>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32"/>
          <p:cNvSpPr txBox="1">
            <a:spLocks noGrp="1"/>
          </p:cNvSpPr>
          <p:nvPr>
            <p:ph type="body" idx="1"/>
          </p:nvPr>
        </p:nvSpPr>
        <p:spPr>
          <a:xfrm>
            <a:off x="688618" y="4191000"/>
            <a:ext cx="3451500" cy="682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0">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32"/>
          <p:cNvSpPr>
            <a:spLocks noGrp="1"/>
          </p:cNvSpPr>
          <p:nvPr>
            <p:ph type="pic" idx="2"/>
          </p:nvPr>
        </p:nvSpPr>
        <p:spPr>
          <a:xfrm>
            <a:off x="688618" y="2362200"/>
            <a:ext cx="3451500" cy="1524000"/>
          </a:xfrm>
          <a:prstGeom prst="roundRect">
            <a:avLst>
              <a:gd name="adj" fmla="val 0"/>
            </a:avLst>
          </a:prstGeom>
          <a:noFill/>
          <a:ln>
            <a:noFill/>
          </a:ln>
          <a:effectLst>
            <a:outerShdw blurRad="50800" dist="50800" dir="5400000" algn="tl" rotWithShape="0">
              <a:srgbClr val="000000">
                <a:alpha val="41960"/>
              </a:srgbClr>
            </a:outerShdw>
          </a:effectLst>
        </p:spPr>
      </p:sp>
      <p:sp>
        <p:nvSpPr>
          <p:cNvPr id="117" name="Google Shape;117;p32"/>
          <p:cNvSpPr txBox="1">
            <a:spLocks noGrp="1"/>
          </p:cNvSpPr>
          <p:nvPr>
            <p:ph type="body" idx="3"/>
          </p:nvPr>
        </p:nvSpPr>
        <p:spPr>
          <a:xfrm>
            <a:off x="688618" y="4873764"/>
            <a:ext cx="3451500" cy="13449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dk1"/>
              </a:buClr>
              <a:buSzPts val="900"/>
              <a:buNone/>
              <a:defRPr sz="900"/>
            </a:lvl6pPr>
            <a:lvl7pPr marL="3200400" lvl="6" indent="-228600" algn="l">
              <a:lnSpc>
                <a:spcPct val="90000"/>
              </a:lnSpc>
              <a:spcBef>
                <a:spcPts val="500"/>
              </a:spcBef>
              <a:spcAft>
                <a:spcPts val="0"/>
              </a:spcAft>
              <a:buClr>
                <a:schemeClr val="dk1"/>
              </a:buClr>
              <a:buSzPts val="900"/>
              <a:buNone/>
              <a:defRPr sz="900"/>
            </a:lvl7pPr>
            <a:lvl8pPr marL="3657600" lvl="7" indent="-228600" algn="l">
              <a:lnSpc>
                <a:spcPct val="90000"/>
              </a:lnSpc>
              <a:spcBef>
                <a:spcPts val="500"/>
              </a:spcBef>
              <a:spcAft>
                <a:spcPts val="0"/>
              </a:spcAft>
              <a:buClr>
                <a:schemeClr val="dk1"/>
              </a:buClr>
              <a:buSzPts val="900"/>
              <a:buNone/>
              <a:defRPr sz="900"/>
            </a:lvl8pPr>
            <a:lvl9pPr marL="4114800" lvl="8" indent="-228600" algn="l">
              <a:lnSpc>
                <a:spcPct val="90000"/>
              </a:lnSpc>
              <a:spcBef>
                <a:spcPts val="500"/>
              </a:spcBef>
              <a:spcAft>
                <a:spcPts val="0"/>
              </a:spcAft>
              <a:buClr>
                <a:schemeClr val="dk1"/>
              </a:buClr>
              <a:buSzPts val="900"/>
              <a:buNone/>
              <a:defRPr sz="900"/>
            </a:lvl9pPr>
          </a:lstStyle>
          <a:p>
            <a:endParaRPr/>
          </a:p>
        </p:txBody>
      </p:sp>
      <p:sp>
        <p:nvSpPr>
          <p:cNvPr id="118" name="Google Shape;118;p32"/>
          <p:cNvSpPr txBox="1">
            <a:spLocks noGrp="1"/>
          </p:cNvSpPr>
          <p:nvPr>
            <p:ph type="body" idx="4"/>
          </p:nvPr>
        </p:nvSpPr>
        <p:spPr>
          <a:xfrm>
            <a:off x="4374263" y="4191000"/>
            <a:ext cx="3448800" cy="682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0">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9" name="Google Shape;119;p32"/>
          <p:cNvSpPr>
            <a:spLocks noGrp="1"/>
          </p:cNvSpPr>
          <p:nvPr>
            <p:ph type="pic" idx="5"/>
          </p:nvPr>
        </p:nvSpPr>
        <p:spPr>
          <a:xfrm>
            <a:off x="4374263" y="2362200"/>
            <a:ext cx="3448800" cy="1524000"/>
          </a:xfrm>
          <a:prstGeom prst="roundRect">
            <a:avLst>
              <a:gd name="adj" fmla="val 0"/>
            </a:avLst>
          </a:prstGeom>
          <a:noFill/>
          <a:ln>
            <a:noFill/>
          </a:ln>
          <a:effectLst>
            <a:outerShdw blurRad="50800" dist="50800" dir="5400000" algn="tl" rotWithShape="0">
              <a:srgbClr val="000000">
                <a:alpha val="41960"/>
              </a:srgbClr>
            </a:outerShdw>
          </a:effectLst>
        </p:spPr>
      </p:sp>
      <p:sp>
        <p:nvSpPr>
          <p:cNvPr id="120" name="Google Shape;120;p32"/>
          <p:cNvSpPr txBox="1">
            <a:spLocks noGrp="1"/>
          </p:cNvSpPr>
          <p:nvPr>
            <p:ph type="body" idx="6"/>
          </p:nvPr>
        </p:nvSpPr>
        <p:spPr>
          <a:xfrm>
            <a:off x="4374264" y="4873763"/>
            <a:ext cx="3448800" cy="13449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dk1"/>
              </a:buClr>
              <a:buSzPts val="900"/>
              <a:buNone/>
              <a:defRPr sz="900"/>
            </a:lvl6pPr>
            <a:lvl7pPr marL="3200400" lvl="6" indent="-228600" algn="l">
              <a:lnSpc>
                <a:spcPct val="90000"/>
              </a:lnSpc>
              <a:spcBef>
                <a:spcPts val="500"/>
              </a:spcBef>
              <a:spcAft>
                <a:spcPts val="0"/>
              </a:spcAft>
              <a:buClr>
                <a:schemeClr val="dk1"/>
              </a:buClr>
              <a:buSzPts val="900"/>
              <a:buNone/>
              <a:defRPr sz="900"/>
            </a:lvl7pPr>
            <a:lvl8pPr marL="3657600" lvl="7" indent="-228600" algn="l">
              <a:lnSpc>
                <a:spcPct val="90000"/>
              </a:lnSpc>
              <a:spcBef>
                <a:spcPts val="500"/>
              </a:spcBef>
              <a:spcAft>
                <a:spcPts val="0"/>
              </a:spcAft>
              <a:buClr>
                <a:schemeClr val="dk1"/>
              </a:buClr>
              <a:buSzPts val="900"/>
              <a:buNone/>
              <a:defRPr sz="900"/>
            </a:lvl8pPr>
            <a:lvl9pPr marL="4114800" lvl="8" indent="-228600" algn="l">
              <a:lnSpc>
                <a:spcPct val="90000"/>
              </a:lnSpc>
              <a:spcBef>
                <a:spcPts val="500"/>
              </a:spcBef>
              <a:spcAft>
                <a:spcPts val="0"/>
              </a:spcAft>
              <a:buClr>
                <a:schemeClr val="dk1"/>
              </a:buClr>
              <a:buSzPts val="900"/>
              <a:buNone/>
              <a:defRPr sz="900"/>
            </a:lvl9pPr>
          </a:lstStyle>
          <a:p>
            <a:endParaRPr/>
          </a:p>
        </p:txBody>
      </p:sp>
      <p:sp>
        <p:nvSpPr>
          <p:cNvPr id="121" name="Google Shape;121;p32"/>
          <p:cNvSpPr txBox="1">
            <a:spLocks noGrp="1"/>
          </p:cNvSpPr>
          <p:nvPr>
            <p:ph type="body" idx="7"/>
          </p:nvPr>
        </p:nvSpPr>
        <p:spPr>
          <a:xfrm>
            <a:off x="8049731" y="4191000"/>
            <a:ext cx="3456600" cy="682800"/>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0">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32"/>
          <p:cNvSpPr>
            <a:spLocks noGrp="1"/>
          </p:cNvSpPr>
          <p:nvPr>
            <p:ph type="pic" idx="8"/>
          </p:nvPr>
        </p:nvSpPr>
        <p:spPr>
          <a:xfrm>
            <a:off x="8049855" y="2362200"/>
            <a:ext cx="3447900" cy="1524000"/>
          </a:xfrm>
          <a:prstGeom prst="roundRect">
            <a:avLst>
              <a:gd name="adj" fmla="val 0"/>
            </a:avLst>
          </a:prstGeom>
          <a:noFill/>
          <a:ln>
            <a:noFill/>
          </a:ln>
          <a:effectLst>
            <a:outerShdw blurRad="50800" dist="50800" dir="5400000" algn="tl" rotWithShape="0">
              <a:srgbClr val="000000">
                <a:alpha val="41960"/>
              </a:srgbClr>
            </a:outerShdw>
          </a:effectLst>
        </p:spPr>
      </p:sp>
      <p:sp>
        <p:nvSpPr>
          <p:cNvPr id="123" name="Google Shape;123;p32"/>
          <p:cNvSpPr txBox="1">
            <a:spLocks noGrp="1"/>
          </p:cNvSpPr>
          <p:nvPr>
            <p:ph type="body" idx="9"/>
          </p:nvPr>
        </p:nvSpPr>
        <p:spPr>
          <a:xfrm>
            <a:off x="8049731" y="4873761"/>
            <a:ext cx="3452400" cy="13449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dk1"/>
              </a:buClr>
              <a:buSzPts val="900"/>
              <a:buNone/>
              <a:defRPr sz="900"/>
            </a:lvl6pPr>
            <a:lvl7pPr marL="3200400" lvl="6" indent="-228600" algn="l">
              <a:lnSpc>
                <a:spcPct val="90000"/>
              </a:lnSpc>
              <a:spcBef>
                <a:spcPts val="500"/>
              </a:spcBef>
              <a:spcAft>
                <a:spcPts val="0"/>
              </a:spcAft>
              <a:buClr>
                <a:schemeClr val="dk1"/>
              </a:buClr>
              <a:buSzPts val="900"/>
              <a:buNone/>
              <a:defRPr sz="900"/>
            </a:lvl7pPr>
            <a:lvl8pPr marL="3657600" lvl="7" indent="-228600" algn="l">
              <a:lnSpc>
                <a:spcPct val="90000"/>
              </a:lnSpc>
              <a:spcBef>
                <a:spcPts val="500"/>
              </a:spcBef>
              <a:spcAft>
                <a:spcPts val="0"/>
              </a:spcAft>
              <a:buClr>
                <a:schemeClr val="dk1"/>
              </a:buClr>
              <a:buSzPts val="900"/>
              <a:buNone/>
              <a:defRPr sz="900"/>
            </a:lvl8pPr>
            <a:lvl9pPr marL="4114800" lvl="8" indent="-228600" algn="l">
              <a:lnSpc>
                <a:spcPct val="90000"/>
              </a:lnSpc>
              <a:spcBef>
                <a:spcPts val="500"/>
              </a:spcBef>
              <a:spcAft>
                <a:spcPts val="0"/>
              </a:spcAft>
              <a:buClr>
                <a:schemeClr val="dk1"/>
              </a:buClr>
              <a:buSzPts val="900"/>
              <a:buNone/>
              <a:defRPr sz="900"/>
            </a:lvl9pPr>
          </a:lstStyle>
          <a:p>
            <a:endParaRPr/>
          </a:p>
        </p:txBody>
      </p:sp>
      <p:sp>
        <p:nvSpPr>
          <p:cNvPr id="124" name="Google Shape;124;p32"/>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32"/>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2"/>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7"/>
        <p:cNvGrpSpPr/>
        <p:nvPr/>
      </p:nvGrpSpPr>
      <p:grpSpPr>
        <a:xfrm>
          <a:off x="0" y="0"/>
          <a:ext cx="0" cy="0"/>
          <a:chOff x="0" y="0"/>
          <a:chExt cx="0" cy="0"/>
        </a:xfrm>
      </p:grpSpPr>
      <p:sp>
        <p:nvSpPr>
          <p:cNvPr id="128" name="Google Shape;128;p33"/>
          <p:cNvSpPr txBox="1">
            <a:spLocks noGrp="1"/>
          </p:cNvSpPr>
          <p:nvPr>
            <p:ph type="title"/>
          </p:nvPr>
        </p:nvSpPr>
        <p:spPr>
          <a:xfrm>
            <a:off x="2895600" y="764373"/>
            <a:ext cx="8610600" cy="1293000"/>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33"/>
          <p:cNvSpPr txBox="1">
            <a:spLocks noGrp="1"/>
          </p:cNvSpPr>
          <p:nvPr>
            <p:ph type="body" idx="1"/>
          </p:nvPr>
        </p:nvSpPr>
        <p:spPr>
          <a:xfrm rot="5400000">
            <a:off x="4083899" y="-1203541"/>
            <a:ext cx="4024200" cy="10820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33"/>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33"/>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33"/>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33"/>
        <p:cNvGrpSpPr/>
        <p:nvPr/>
      </p:nvGrpSpPr>
      <p:grpSpPr>
        <a:xfrm>
          <a:off x="0" y="0"/>
          <a:ext cx="0" cy="0"/>
          <a:chOff x="0" y="0"/>
          <a:chExt cx="0" cy="0"/>
        </a:xfrm>
      </p:grpSpPr>
      <p:pic>
        <p:nvPicPr>
          <p:cNvPr id="134" name="Google Shape;134;p34" descr="C2-HD-BTM.png"/>
          <p:cNvPicPr preferRelativeResize="0"/>
          <p:nvPr/>
        </p:nvPicPr>
        <p:blipFill rotWithShape="1">
          <a:blip r:embed="rId2">
            <a:alphaModFix/>
          </a:blip>
          <a:srcRect/>
          <a:stretch/>
        </p:blipFill>
        <p:spPr>
          <a:xfrm>
            <a:off x="0" y="4375150"/>
            <a:ext cx="12192000" cy="2482850"/>
          </a:xfrm>
          <a:prstGeom prst="rect">
            <a:avLst/>
          </a:prstGeom>
          <a:noFill/>
          <a:ln>
            <a:noFill/>
          </a:ln>
        </p:spPr>
      </p:pic>
      <p:sp>
        <p:nvSpPr>
          <p:cNvPr id="135" name="Google Shape;135;p34"/>
          <p:cNvSpPr txBox="1">
            <a:spLocks noGrp="1"/>
          </p:cNvSpPr>
          <p:nvPr>
            <p:ph type="title"/>
          </p:nvPr>
        </p:nvSpPr>
        <p:spPr>
          <a:xfrm rot="5400000">
            <a:off x="8526000" y="1667867"/>
            <a:ext cx="3903000" cy="2057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34"/>
          <p:cNvSpPr txBox="1">
            <a:spLocks noGrp="1"/>
          </p:cNvSpPr>
          <p:nvPr>
            <p:ph type="body" idx="1"/>
          </p:nvPr>
        </p:nvSpPr>
        <p:spPr>
          <a:xfrm rot="5400000">
            <a:off x="3175117" y="-1405483"/>
            <a:ext cx="3903000" cy="82041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34"/>
          <p:cNvSpPr txBox="1">
            <a:spLocks noGrp="1"/>
          </p:cNvSpPr>
          <p:nvPr>
            <p:ph type="dt" idx="10"/>
          </p:nvPr>
        </p:nvSpPr>
        <p:spPr>
          <a:xfrm>
            <a:off x="7814452" y="379941"/>
            <a:ext cx="2910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34"/>
          <p:cNvSpPr txBox="1">
            <a:spLocks noGrp="1"/>
          </p:cNvSpPr>
          <p:nvPr>
            <p:ph type="ftr" idx="11"/>
          </p:nvPr>
        </p:nvSpPr>
        <p:spPr>
          <a:xfrm>
            <a:off x="685800" y="381000"/>
            <a:ext cx="69915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4"/>
          <p:cNvSpPr txBox="1">
            <a:spLocks noGrp="1"/>
          </p:cNvSpPr>
          <p:nvPr>
            <p:ph type="sldNum" idx="12"/>
          </p:nvPr>
        </p:nvSpPr>
        <p:spPr>
          <a:xfrm>
            <a:off x="10862452" y="381000"/>
            <a:ext cx="643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7" descr="C2-HD-TOP.png"/>
          <p:cNvPicPr preferRelativeResize="0"/>
          <p:nvPr/>
        </p:nvPicPr>
        <p:blipFill rotWithShape="1">
          <a:blip r:embed="rId19">
            <a:alphaModFix/>
          </a:blip>
          <a:srcRect/>
          <a:stretch/>
        </p:blipFill>
        <p:spPr>
          <a:xfrm>
            <a:off x="0" y="0"/>
            <a:ext cx="12192000" cy="1441450"/>
          </a:xfrm>
          <a:prstGeom prst="rect">
            <a:avLst/>
          </a:prstGeom>
          <a:noFill/>
          <a:ln>
            <a:noFill/>
          </a:ln>
        </p:spPr>
      </p:pic>
      <p:sp>
        <p:nvSpPr>
          <p:cNvPr id="7" name="Google Shape;7;p17"/>
          <p:cNvSpPr txBox="1">
            <a:spLocks noGrp="1"/>
          </p:cNvSpPr>
          <p:nvPr>
            <p:ph type="title"/>
          </p:nvPr>
        </p:nvSpPr>
        <p:spPr>
          <a:xfrm>
            <a:off x="2895600" y="764373"/>
            <a:ext cx="8610600" cy="1293000"/>
          </a:xfrm>
          <a:prstGeom prst="rect">
            <a:avLst/>
          </a:prstGeom>
          <a:noFill/>
          <a:ln>
            <a:noFill/>
          </a:ln>
        </p:spPr>
        <p:txBody>
          <a:bodyPr spcFirstLastPara="1" wrap="square" lIns="91425" tIns="45700" rIns="91425" bIns="45700" anchor="ctr" anchorCtr="0">
            <a:normAutofit/>
          </a:bodyPr>
          <a:lstStyle>
            <a:lvl1pPr marR="0" lvl="0" algn="r" rtl="0">
              <a:lnSpc>
                <a:spcPct val="90000"/>
              </a:lnSpc>
              <a:spcBef>
                <a:spcPts val="0"/>
              </a:spcBef>
              <a:spcAft>
                <a:spcPts val="0"/>
              </a:spcAft>
              <a:buClr>
                <a:schemeClr val="dk1"/>
              </a:buClr>
              <a:buSzPts val="4000"/>
              <a:buFont typeface="Century Gothic"/>
              <a:buNone/>
              <a:defRPr sz="4000" b="0" i="0" u="none" strike="noStrike" cap="none">
                <a:solidFill>
                  <a:schemeClr val="dk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7"/>
          <p:cNvSpPr txBox="1">
            <a:spLocks noGrp="1"/>
          </p:cNvSpPr>
          <p:nvPr>
            <p:ph type="body" idx="1"/>
          </p:nvPr>
        </p:nvSpPr>
        <p:spPr>
          <a:xfrm>
            <a:off x="685800" y="2194560"/>
            <a:ext cx="10820400" cy="40242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90000"/>
              </a:lnSpc>
              <a:spcBef>
                <a:spcPts val="1000"/>
              </a:spcBef>
              <a:spcAft>
                <a:spcPts val="0"/>
              </a:spcAft>
              <a:buClr>
                <a:schemeClr val="dk1"/>
              </a:buClr>
              <a:buSzPts val="2200"/>
              <a:buFont typeface="Arial"/>
              <a:buChar char="•"/>
              <a:defRPr sz="2200" b="0" i="0" u="none" strike="noStrike" cap="none">
                <a:solidFill>
                  <a:schemeClr val="dk1"/>
                </a:solidFill>
                <a:latin typeface="Century Gothic"/>
                <a:ea typeface="Century Gothic"/>
                <a:cs typeface="Century Gothic"/>
                <a:sym typeface="Century Gothic"/>
              </a:defRPr>
            </a:lvl1pPr>
            <a:lvl2pPr marL="914400" marR="0" lvl="1"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3pPr>
            <a:lvl4pPr marL="1828800" marR="0" lvl="3"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4pPr>
            <a:lvl5pPr marL="2286000" marR="0" lvl="4"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5pPr>
            <a:lvl6pPr marL="2743200" marR="0" lvl="5"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6pPr>
            <a:lvl7pPr marL="3200400" marR="0" lvl="6"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7pPr>
            <a:lvl8pPr marL="3657600" marR="0" lvl="7"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8pPr>
            <a:lvl9pPr marL="4114800" marR="0" lvl="8"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Century Gothic"/>
                <a:ea typeface="Century Gothic"/>
                <a:cs typeface="Century Gothic"/>
                <a:sym typeface="Century Gothic"/>
              </a:defRPr>
            </a:lvl9pPr>
          </a:lstStyle>
          <a:p>
            <a:endParaRPr/>
          </a:p>
        </p:txBody>
      </p:sp>
      <p:sp>
        <p:nvSpPr>
          <p:cNvPr id="9" name="Google Shape;9;p17"/>
          <p:cNvSpPr txBox="1">
            <a:spLocks noGrp="1"/>
          </p:cNvSpPr>
          <p:nvPr>
            <p:ph type="dt" idx="10"/>
          </p:nvPr>
        </p:nvSpPr>
        <p:spPr>
          <a:xfrm>
            <a:off x="8595360" y="6356350"/>
            <a:ext cx="2910900" cy="3651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50" b="0" i="0" u="none" strike="noStrike" cap="none">
                <a:solidFill>
                  <a:srgbClr val="888888"/>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0" name="Google Shape;10;p17"/>
          <p:cNvSpPr txBox="1">
            <a:spLocks noGrp="1"/>
          </p:cNvSpPr>
          <p:nvPr>
            <p:ph type="ftr" idx="11"/>
          </p:nvPr>
        </p:nvSpPr>
        <p:spPr>
          <a:xfrm>
            <a:off x="685800" y="6355845"/>
            <a:ext cx="77724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rgbClr val="888888"/>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1" name="Google Shape;11;p17"/>
          <p:cNvSpPr txBox="1">
            <a:spLocks noGrp="1"/>
          </p:cNvSpPr>
          <p:nvPr>
            <p:ph type="sldNum" idx="12"/>
          </p:nvPr>
        </p:nvSpPr>
        <p:spPr>
          <a:xfrm>
            <a:off x="8763000" y="38100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050"/>
              <a:buFont typeface="Arial"/>
              <a:buNone/>
              <a:defRPr sz="105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theadvocatesatuhlc@gmail.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mailto:Hatrevin@cougarnet.uh.edu"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bradley.co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theadvocatesatuhlc.com/competitions/tom-newhouse-mediation/"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pon.harvard.edu/daily/mediation/dispute-resolution-how-mediation-unfolds/" TargetMode="External"/><Relationship Id="rId7" Type="http://schemas.openxmlformats.org/officeDocument/2006/relationships/hyperlink" Target="https://law.uh.edu/blakely/mediatorcompetition/2020/Mediator%20B/Mediator%20B%20%20-%20Final%20Round.mp4"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law.uh.edu/blakely/mediatorcompetition/2022/Mediator%20H/Mediator%20H%20(15%20v%2022)%20Final%20Round.mp4" TargetMode="External"/><Relationship Id="rId5" Type="http://schemas.openxmlformats.org/officeDocument/2006/relationships/hyperlink" Target="https://www.americanbar.org/news/abanews/publications/youraba/2018/april-2018/experts-share-strategies-for-representing-clients-in-mediation-/" TargetMode="External"/><Relationship Id="rId4" Type="http://schemas.openxmlformats.org/officeDocument/2006/relationships/hyperlink" Target="https://www.pon.harvard.edu/daily/batna/translate-your-batna-to-the-current-dea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
          <p:cNvSpPr txBox="1">
            <a:spLocks noGrp="1"/>
          </p:cNvSpPr>
          <p:nvPr>
            <p:ph type="ctrTitle"/>
          </p:nvPr>
        </p:nvSpPr>
        <p:spPr>
          <a:xfrm>
            <a:off x="1371600" y="1803405"/>
            <a:ext cx="9448800" cy="18252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entury Gothic"/>
              <a:buNone/>
            </a:pPr>
            <a:r>
              <a:rPr lang="en-US" b="1"/>
              <a:t>TOM NEWHOUSE</a:t>
            </a:r>
            <a:r>
              <a:rPr lang="en-US">
                <a:solidFill>
                  <a:srgbClr val="FF0000"/>
                </a:solidFill>
              </a:rPr>
              <a:t> </a:t>
            </a:r>
            <a:br>
              <a:rPr lang="en-US">
                <a:solidFill>
                  <a:srgbClr val="FF0000"/>
                </a:solidFill>
              </a:rPr>
            </a:br>
            <a:r>
              <a:rPr lang="en-US" b="1"/>
              <a:t>MEDIATION COMPETITION </a:t>
            </a:r>
            <a:endParaRPr/>
          </a:p>
        </p:txBody>
      </p:sp>
      <p:sp>
        <p:nvSpPr>
          <p:cNvPr id="145" name="Google Shape;145;p1"/>
          <p:cNvSpPr txBox="1">
            <a:spLocks noGrp="1"/>
          </p:cNvSpPr>
          <p:nvPr>
            <p:ph type="subTitle" idx="1"/>
          </p:nvPr>
        </p:nvSpPr>
        <p:spPr>
          <a:xfrm>
            <a:off x="1371600" y="4139201"/>
            <a:ext cx="9448800" cy="685800"/>
          </a:xfrm>
          <a:prstGeom prst="rect">
            <a:avLst/>
          </a:prstGeom>
          <a:noFill/>
          <a:ln>
            <a:noFill/>
          </a:ln>
        </p:spPr>
        <p:txBody>
          <a:bodyPr spcFirstLastPara="1" wrap="square" lIns="91425" tIns="45700" rIns="91425" bIns="45700" anchor="t" anchorCtr="0">
            <a:normAutofit fontScale="70000" lnSpcReduction="20000"/>
          </a:bodyPr>
          <a:lstStyle/>
          <a:p>
            <a:pPr marL="0" indent="0" algn="ctr"/>
            <a:r>
              <a:rPr lang="en-US" b="1" dirty="0"/>
              <a:t>Haleigh Trevino</a:t>
            </a:r>
            <a:endParaRPr lang="en-US" dirty="0"/>
          </a:p>
          <a:p>
            <a:pPr marL="0" lvl="0" indent="0" algn="ctr">
              <a:lnSpc>
                <a:spcPct val="90000"/>
              </a:lnSpc>
              <a:spcBef>
                <a:spcPts val="1000"/>
              </a:spcBef>
              <a:spcAft>
                <a:spcPts val="0"/>
              </a:spcAft>
              <a:buNone/>
            </a:pPr>
            <a:r>
              <a:rPr lang="en-US" b="1" dirty="0" err="1"/>
              <a:t>hatrevin@cougarnet.uh.edu</a:t>
            </a:r>
            <a:endParaRPr dirty="0"/>
          </a:p>
        </p:txBody>
      </p:sp>
      <p:sp>
        <p:nvSpPr>
          <p:cNvPr id="146" name="Google Shape;146;p1"/>
          <p:cNvSpPr txBox="1"/>
          <p:nvPr/>
        </p:nvSpPr>
        <p:spPr>
          <a:xfrm>
            <a:off x="5033900" y="3628600"/>
            <a:ext cx="2447100" cy="510600"/>
          </a:xfrm>
          <a:prstGeom prst="rect">
            <a:avLst/>
          </a:prstGeom>
          <a:noFill/>
          <a:ln>
            <a:noFill/>
          </a:ln>
        </p:spPr>
        <p:txBody>
          <a:bodyPr spcFirstLastPara="1" wrap="square" lIns="91425" tIns="91425" rIns="91425" bIns="91425" anchor="t" anchorCtr="0">
            <a:noAutofit/>
          </a:bodyPr>
          <a:lstStyle/>
          <a:p>
            <a:pPr>
              <a:buSzPts val="1700"/>
            </a:pPr>
            <a:r>
              <a:rPr lang="en-US" sz="1700" b="0" i="1" u="none" strike="noStrike" cap="none" dirty="0">
                <a:solidFill>
                  <a:srgbClr val="000000"/>
                </a:solidFill>
                <a:latin typeface="Century Gothic"/>
                <a:ea typeface="Century Gothic"/>
                <a:cs typeface="Century Gothic"/>
                <a:sym typeface="Century Gothic"/>
              </a:rPr>
              <a:t>October </a:t>
            </a:r>
            <a:r>
              <a:rPr lang="en-US" sz="1700" i="1" dirty="0">
                <a:latin typeface="Century Gothic"/>
                <a:ea typeface="Century Gothic"/>
                <a:cs typeface="Century Gothic"/>
                <a:sym typeface="Century Gothic"/>
              </a:rPr>
              <a:t>2 </a:t>
            </a:r>
            <a:r>
              <a:rPr lang="en-US" sz="1700" b="0" i="1" u="none" strike="noStrike" cap="none" dirty="0">
                <a:solidFill>
                  <a:srgbClr val="000000"/>
                </a:solidFill>
                <a:latin typeface="Century Gothic"/>
                <a:ea typeface="Century Gothic"/>
                <a:cs typeface="Century Gothic"/>
                <a:sym typeface="Century Gothic"/>
              </a:rPr>
              <a:t>&amp; </a:t>
            </a:r>
            <a:r>
              <a:rPr lang="en-US" sz="1700" i="1" dirty="0">
                <a:latin typeface="Century Gothic"/>
                <a:ea typeface="Century Gothic"/>
                <a:cs typeface="Century Gothic"/>
                <a:sym typeface="Century Gothic"/>
              </a:rPr>
              <a:t>3</a:t>
            </a:r>
            <a:r>
              <a:rPr lang="en-US" sz="1700" b="0" i="1" u="none" strike="noStrike" cap="none" dirty="0">
                <a:solidFill>
                  <a:srgbClr val="000000"/>
                </a:solidFill>
                <a:latin typeface="Century Gothic"/>
                <a:ea typeface="Century Gothic"/>
                <a:cs typeface="Century Gothic"/>
                <a:sym typeface="Century Gothic"/>
              </a:rPr>
              <a:t>, </a:t>
            </a:r>
            <a:r>
              <a:rPr lang="en-US" sz="1700" i="1" dirty="0">
                <a:latin typeface="Century Gothic"/>
                <a:ea typeface="Century Gothic"/>
                <a:cs typeface="Century Gothic"/>
                <a:sym typeface="Century Gothic"/>
              </a:rPr>
              <a:t>2026</a:t>
            </a:r>
            <a:endParaRPr lang="en-US" sz="1700" b="0" i="1" u="none" strike="noStrike" cap="none" dirty="0">
              <a:solidFill>
                <a:srgbClr val="000000"/>
              </a:solidFill>
              <a:latin typeface="Century Gothic"/>
              <a:ea typeface="Century Gothic"/>
              <a:cs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300c9e81e34_0_0"/>
          <p:cNvSpPr txBox="1">
            <a:spLocks noGrp="1"/>
          </p:cNvSpPr>
          <p:nvPr>
            <p:ph type="title"/>
          </p:nvPr>
        </p:nvSpPr>
        <p:spPr>
          <a:xfrm>
            <a:off x="2895600" y="764373"/>
            <a:ext cx="8610600" cy="12930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WHAT IS THE TOM NEWHOUSE MEDIATION COMPETITION?</a:t>
            </a:r>
            <a:endParaRPr/>
          </a:p>
        </p:txBody>
      </p:sp>
      <p:sp>
        <p:nvSpPr>
          <p:cNvPr id="152" name="Google Shape;152;g300c9e81e34_0_0"/>
          <p:cNvSpPr txBox="1">
            <a:spLocks noGrp="1"/>
          </p:cNvSpPr>
          <p:nvPr>
            <p:ph type="body" idx="1"/>
          </p:nvPr>
        </p:nvSpPr>
        <p:spPr>
          <a:xfrm>
            <a:off x="685800" y="2194560"/>
            <a:ext cx="10820400" cy="40242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dirty="0"/>
              <a:t>This mediation competition, hosted by The Advocates, evaluates both mediators (National Competition) and mediation teams (UHLC Competition). </a:t>
            </a:r>
          </a:p>
          <a:p>
            <a:pPr marL="114300" lvl="0" indent="0" algn="l" rtl="0">
              <a:spcBef>
                <a:spcPts val="1000"/>
              </a:spcBef>
              <a:spcAft>
                <a:spcPts val="0"/>
              </a:spcAft>
              <a:buSzPts val="1800"/>
              <a:buNone/>
            </a:pPr>
            <a:endParaRPr dirty="0"/>
          </a:p>
          <a:p>
            <a:pPr marL="457200" lvl="0" indent="-342900" algn="l" rtl="0">
              <a:spcBef>
                <a:spcPts val="0"/>
              </a:spcBef>
              <a:spcAft>
                <a:spcPts val="0"/>
              </a:spcAft>
              <a:buSzPts val="1800"/>
              <a:buChar char="•"/>
            </a:pPr>
            <a:r>
              <a:rPr lang="en-US" dirty="0"/>
              <a:t>Students will be given a fact pattern and will have to negotiate with the opposing party in a mediation setting. </a:t>
            </a:r>
          </a:p>
          <a:p>
            <a:pPr marL="114300" lvl="0" indent="0" algn="l" rtl="0">
              <a:spcBef>
                <a:spcPts val="0"/>
              </a:spcBef>
              <a:spcAft>
                <a:spcPts val="0"/>
              </a:spcAft>
              <a:buSzPts val="1800"/>
              <a:buNone/>
            </a:pPr>
            <a:endParaRPr dirty="0"/>
          </a:p>
          <a:p>
            <a:pPr marL="457200" lvl="0" indent="-342900" algn="l" rtl="0">
              <a:spcBef>
                <a:spcPts val="0"/>
              </a:spcBef>
              <a:spcAft>
                <a:spcPts val="0"/>
              </a:spcAft>
              <a:buSzPts val="1800"/>
              <a:buChar char="•"/>
            </a:pPr>
            <a:r>
              <a:rPr lang="en-US" dirty="0"/>
              <a:t>Teams and the Mediator will be given the option to caucus in order to have private meetings between the Mediator and the party. </a:t>
            </a:r>
          </a:p>
          <a:p>
            <a:pPr marL="114300" lvl="0" indent="0" algn="l" rtl="0">
              <a:spcBef>
                <a:spcPts val="0"/>
              </a:spcBef>
              <a:spcAft>
                <a:spcPts val="0"/>
              </a:spcAft>
              <a:buSzPts val="1800"/>
              <a:buNone/>
            </a:pPr>
            <a:endParaRPr dirty="0"/>
          </a:p>
          <a:p>
            <a:pPr marL="457200" lvl="0" indent="-342900" algn="l" rtl="0">
              <a:spcBef>
                <a:spcPts val="0"/>
              </a:spcBef>
              <a:spcAft>
                <a:spcPts val="0"/>
              </a:spcAft>
              <a:buSzPts val="1800"/>
              <a:buChar char="•"/>
            </a:pPr>
            <a:r>
              <a:rPr lang="en-US" dirty="0"/>
              <a:t>Writing requirements are based on a </a:t>
            </a:r>
            <a:r>
              <a:rPr lang="en-US" b="1" dirty="0"/>
              <a:t>good faith effort </a:t>
            </a:r>
            <a:r>
              <a:rPr lang="en-US" dirty="0"/>
              <a:t>and must be submitted </a:t>
            </a:r>
            <a:r>
              <a:rPr lang="en-US" b="1" dirty="0"/>
              <a:t>timely</a:t>
            </a:r>
            <a:r>
              <a:rPr lang="en-US" dirty="0"/>
              <a:t>.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WHAT IS MEDIATION?</a:t>
            </a:r>
            <a:endParaRPr/>
          </a:p>
        </p:txBody>
      </p:sp>
      <p:sp>
        <p:nvSpPr>
          <p:cNvPr id="158" name="Google Shape;158;p2"/>
          <p:cNvSpPr txBox="1">
            <a:spLocks noGrp="1"/>
          </p:cNvSpPr>
          <p:nvPr>
            <p:ph type="body" idx="1"/>
          </p:nvPr>
        </p:nvSpPr>
        <p:spPr>
          <a:xfrm>
            <a:off x="685800" y="2194560"/>
            <a:ext cx="10820400" cy="4163710"/>
          </a:xfrm>
          <a:prstGeom prst="rect">
            <a:avLst/>
          </a:prstGeom>
          <a:noFill/>
          <a:ln>
            <a:noFill/>
          </a:ln>
        </p:spPr>
        <p:txBody>
          <a:bodyPr spcFirstLastPara="1" wrap="square" lIns="91425" tIns="45700" rIns="91425" bIns="45700" anchor="t" anchorCtr="0">
            <a:normAutofit fontScale="70000" lnSpcReduction="20000"/>
          </a:bodyPr>
          <a:lstStyle/>
          <a:p>
            <a:pPr marL="228600" lvl="0" indent="-218122" algn="l" rtl="0">
              <a:lnSpc>
                <a:spcPct val="90000"/>
              </a:lnSpc>
              <a:spcBef>
                <a:spcPts val="0"/>
              </a:spcBef>
              <a:spcAft>
                <a:spcPts val="0"/>
              </a:spcAft>
              <a:buClr>
                <a:schemeClr val="dk1"/>
              </a:buClr>
              <a:buSzPct val="100000"/>
              <a:buChar char="•"/>
            </a:pPr>
            <a:r>
              <a:rPr lang="en-US" b="1" i="0" dirty="0"/>
              <a:t>Mediation</a:t>
            </a:r>
            <a:r>
              <a:rPr lang="en-US" i="0" dirty="0"/>
              <a:t> is a private process where a neutral third person (a mediator) helps the parties discuss and potentially resolve the dispute.</a:t>
            </a:r>
            <a:endParaRPr dirty="0"/>
          </a:p>
          <a:p>
            <a:pPr marL="228600" lvl="0" indent="-218122" algn="l" rtl="0">
              <a:lnSpc>
                <a:spcPct val="90000"/>
              </a:lnSpc>
              <a:spcBef>
                <a:spcPts val="1000"/>
              </a:spcBef>
              <a:spcAft>
                <a:spcPts val="0"/>
              </a:spcAft>
              <a:buClr>
                <a:srgbClr val="202124"/>
              </a:buClr>
              <a:buSzPct val="100000"/>
              <a:buChar char="•"/>
            </a:pPr>
            <a:r>
              <a:rPr lang="en-US" b="1" dirty="0">
                <a:solidFill>
                  <a:srgbClr val="202124"/>
                </a:solidFill>
              </a:rPr>
              <a:t>C</a:t>
            </a:r>
            <a:r>
              <a:rPr lang="en-US" b="1" i="0" dirty="0">
                <a:solidFill>
                  <a:srgbClr val="202124"/>
                </a:solidFill>
              </a:rPr>
              <a:t>aucus: </a:t>
            </a:r>
            <a:r>
              <a:rPr lang="en-US" i="0" dirty="0">
                <a:solidFill>
                  <a:srgbClr val="202124"/>
                </a:solidFill>
              </a:rPr>
              <a:t>a confidential, private meeting held by the mediator with individual parties during the mediation process.</a:t>
            </a:r>
            <a:endParaRPr dirty="0"/>
          </a:p>
          <a:p>
            <a:pPr marL="685800" lvl="1" indent="-219075" algn="l" rtl="0">
              <a:lnSpc>
                <a:spcPct val="90000"/>
              </a:lnSpc>
              <a:spcBef>
                <a:spcPts val="500"/>
              </a:spcBef>
              <a:spcAft>
                <a:spcPts val="0"/>
              </a:spcAft>
              <a:buClr>
                <a:srgbClr val="202124"/>
              </a:buClr>
              <a:buSzPct val="100000"/>
              <a:buFont typeface="Century Gothic"/>
              <a:buChar char="•"/>
            </a:pPr>
            <a:r>
              <a:rPr lang="en-US" i="0" dirty="0">
                <a:solidFill>
                  <a:srgbClr val="202124"/>
                </a:solidFill>
              </a:rPr>
              <a:t>Assumption is the conversation is confidential BUT you can ask the mediator to share certain information with the other side.</a:t>
            </a:r>
            <a:endParaRPr dirty="0"/>
          </a:p>
          <a:p>
            <a:pPr marL="228600" lvl="0" indent="-218122" algn="l" rtl="0">
              <a:lnSpc>
                <a:spcPct val="90000"/>
              </a:lnSpc>
              <a:spcBef>
                <a:spcPts val="1000"/>
              </a:spcBef>
              <a:spcAft>
                <a:spcPts val="0"/>
              </a:spcAft>
              <a:buClr>
                <a:srgbClr val="202124"/>
              </a:buClr>
              <a:buSzPct val="100000"/>
              <a:buChar char="•"/>
            </a:pPr>
            <a:r>
              <a:rPr lang="en-US" b="1" dirty="0">
                <a:solidFill>
                  <a:srgbClr val="202124"/>
                </a:solidFill>
              </a:rPr>
              <a:t>Best Alternative to a Negotiated Agreement (BATNA): </a:t>
            </a:r>
            <a:r>
              <a:rPr lang="en-US" dirty="0">
                <a:solidFill>
                  <a:srgbClr val="202124"/>
                </a:solidFill>
              </a:rPr>
              <a:t>The BATNA represents the best-case scenario in the event that negotiations fail and a deal cannot be reached with the other party.  </a:t>
            </a:r>
            <a:endParaRPr dirty="0"/>
          </a:p>
          <a:p>
            <a:pPr marL="685800" lvl="1" indent="-218122" algn="l" rtl="0">
              <a:lnSpc>
                <a:spcPct val="90000"/>
              </a:lnSpc>
              <a:spcBef>
                <a:spcPts val="500"/>
              </a:spcBef>
              <a:spcAft>
                <a:spcPts val="0"/>
              </a:spcAft>
              <a:buClr>
                <a:srgbClr val="202124"/>
              </a:buClr>
              <a:buSzPct val="100000"/>
              <a:buFont typeface="Century Gothic"/>
              <a:buChar char="•"/>
            </a:pPr>
            <a:r>
              <a:rPr lang="en-US" sz="2200" dirty="0">
                <a:solidFill>
                  <a:srgbClr val="202124"/>
                </a:solidFill>
              </a:rPr>
              <a:t>Consider the value of the relationship, the time, and the money, as well as the likelihood that the other party will live up to their obligations under an agreement.</a:t>
            </a:r>
          </a:p>
          <a:p>
            <a:pPr marL="685800" lvl="1" indent="-218122" algn="l" rtl="0">
              <a:lnSpc>
                <a:spcPct val="90000"/>
              </a:lnSpc>
              <a:spcBef>
                <a:spcPts val="500"/>
              </a:spcBef>
              <a:spcAft>
                <a:spcPts val="0"/>
              </a:spcAft>
              <a:buClr>
                <a:srgbClr val="202124"/>
              </a:buClr>
              <a:buSzPct val="100000"/>
              <a:buFont typeface="Century Gothic"/>
              <a:buChar char="•"/>
            </a:pPr>
            <a:r>
              <a:rPr lang="en-US" dirty="0"/>
              <a:t>Ex. If negotiations fail, Sarah (wife) litigates and likely walks away with 55% of the community estate and the marital home, but only after $40,000 in fees and 14 months of delay. </a:t>
            </a:r>
            <a:endParaRPr dirty="0"/>
          </a:p>
          <a:p>
            <a:pPr marL="228600" lvl="0" indent="-218122" algn="l" rtl="0">
              <a:lnSpc>
                <a:spcPct val="90000"/>
              </a:lnSpc>
              <a:spcBef>
                <a:spcPts val="1000"/>
              </a:spcBef>
              <a:spcAft>
                <a:spcPts val="0"/>
              </a:spcAft>
              <a:buClr>
                <a:srgbClr val="202124"/>
              </a:buClr>
              <a:buSzPct val="100000"/>
              <a:buChar char="•"/>
            </a:pPr>
            <a:r>
              <a:rPr lang="en-US" b="1" dirty="0">
                <a:solidFill>
                  <a:srgbClr val="202124"/>
                </a:solidFill>
              </a:rPr>
              <a:t>Worst Alternative to a Negotiated Agreement (WATNA): </a:t>
            </a:r>
            <a:r>
              <a:rPr lang="en-US" dirty="0">
                <a:solidFill>
                  <a:srgbClr val="202124"/>
                </a:solidFill>
              </a:rPr>
              <a:t>The WATNA represents the worst-case scenario in the event that negotiations fail and a deal cannot be reached with the other party. </a:t>
            </a:r>
          </a:p>
          <a:p>
            <a:pPr marL="685800" lvl="1" indent="-218122">
              <a:spcBef>
                <a:spcPts val="1000"/>
              </a:spcBef>
              <a:buClr>
                <a:srgbClr val="202124"/>
              </a:buClr>
              <a:buSzPct val="100000"/>
            </a:pPr>
            <a:r>
              <a:rPr lang="en-US" dirty="0">
                <a:solidFill>
                  <a:srgbClr val="202124"/>
                </a:solidFill>
              </a:rPr>
              <a:t>Ex. If negotiations fail and Mark proves Sarah dissipated marital assets, she could end up with as little as 45% of the estate plus a reimbursement obligations, on top of the same fees and delay. </a:t>
            </a:r>
            <a:endParaRPr dirty="0"/>
          </a:p>
          <a:p>
            <a:pPr marL="0" lvl="0" indent="0" algn="l" rtl="0">
              <a:lnSpc>
                <a:spcPct val="90000"/>
              </a:lnSpc>
              <a:spcBef>
                <a:spcPts val="1000"/>
              </a:spcBef>
              <a:spcAft>
                <a:spcPts val="0"/>
              </a:spcAft>
              <a:buClr>
                <a:schemeClr val="dk1"/>
              </a:buClr>
              <a:buSzPct val="100000"/>
              <a:buNone/>
            </a:pPr>
            <a:endParaRPr dirty="0"/>
          </a:p>
          <a:p>
            <a:pPr marL="0" lvl="0" indent="0" algn="ctr" rtl="0">
              <a:lnSpc>
                <a:spcPct val="90000"/>
              </a:lnSpc>
              <a:spcBef>
                <a:spcPts val="1000"/>
              </a:spcBef>
              <a:spcAft>
                <a:spcPts val="0"/>
              </a:spcAft>
              <a:buClr>
                <a:schemeClr val="dk1"/>
              </a:buClr>
              <a:buSzPct val="100000"/>
              <a:buNone/>
            </a:pPr>
            <a:r>
              <a:rPr lang="en-US" dirty="0"/>
              <a:t>Mediation puts the power of the law into the people’s hands!</a:t>
            </a:r>
            <a:endParaRPr dirty="0"/>
          </a:p>
          <a:p>
            <a:pPr marL="228600" lvl="0" indent="-109854" algn="l" rtl="0">
              <a:lnSpc>
                <a:spcPct val="90000"/>
              </a:lnSpc>
              <a:spcBef>
                <a:spcPts val="1000"/>
              </a:spcBef>
              <a:spcAft>
                <a:spcPts val="0"/>
              </a:spcAft>
              <a:buClr>
                <a:schemeClr val="dk1"/>
              </a:buClr>
              <a:buSzPct val="100000"/>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WHAT IS MEDIATION?</a:t>
            </a:r>
            <a:endParaRPr/>
          </a:p>
        </p:txBody>
      </p:sp>
      <p:sp>
        <p:nvSpPr>
          <p:cNvPr id="164" name="Google Shape;164;p3"/>
          <p:cNvSpPr txBox="1">
            <a:spLocks noGrp="1"/>
          </p:cNvSpPr>
          <p:nvPr>
            <p:ph type="body" idx="1"/>
          </p:nvPr>
        </p:nvSpPr>
        <p:spPr>
          <a:xfrm>
            <a:off x="685800" y="1909090"/>
            <a:ext cx="10820400" cy="4497600"/>
          </a:xfrm>
          <a:prstGeom prst="rect">
            <a:avLst/>
          </a:prstGeom>
          <a:noFill/>
          <a:ln>
            <a:noFill/>
          </a:ln>
        </p:spPr>
        <p:txBody>
          <a:bodyPr spcFirstLastPara="1" wrap="square" lIns="91425" tIns="45700" rIns="91425" bIns="45700" anchor="t" anchorCtr="0">
            <a:normAutofit fontScale="92500" lnSpcReduction="10000"/>
          </a:bodyPr>
          <a:lstStyle/>
          <a:p>
            <a:pPr marL="228600" lvl="0" indent="-228599" algn="l" rtl="0">
              <a:lnSpc>
                <a:spcPct val="90000"/>
              </a:lnSpc>
              <a:spcBef>
                <a:spcPts val="0"/>
              </a:spcBef>
              <a:spcAft>
                <a:spcPts val="0"/>
              </a:spcAft>
              <a:buClr>
                <a:schemeClr val="dk1"/>
              </a:buClr>
              <a:buSzPts val="2200"/>
              <a:buChar char="•"/>
            </a:pPr>
            <a:r>
              <a:rPr lang="en-US" dirty="0"/>
              <a:t>The mediator is in charge of caucuses and break out rooms</a:t>
            </a:r>
            <a:endParaRPr dirty="0"/>
          </a:p>
          <a:p>
            <a:pPr marL="457200" lvl="0" indent="0" algn="l" rtl="0">
              <a:lnSpc>
                <a:spcPct val="90000"/>
              </a:lnSpc>
              <a:spcBef>
                <a:spcPts val="0"/>
              </a:spcBef>
              <a:spcAft>
                <a:spcPts val="0"/>
              </a:spcAft>
              <a:buSzPts val="1946"/>
              <a:buNone/>
            </a:pPr>
            <a:endParaRPr dirty="0"/>
          </a:p>
          <a:p>
            <a:pPr marL="228600" lvl="0" indent="-228599" algn="l" rtl="0">
              <a:lnSpc>
                <a:spcPct val="90000"/>
              </a:lnSpc>
              <a:spcBef>
                <a:spcPts val="0"/>
              </a:spcBef>
              <a:spcAft>
                <a:spcPts val="0"/>
              </a:spcAft>
              <a:buClr>
                <a:schemeClr val="dk1"/>
              </a:buClr>
              <a:buSzPts val="2200"/>
              <a:buChar char="•"/>
            </a:pPr>
            <a:r>
              <a:rPr lang="en-US" dirty="0"/>
              <a:t>Each team consists of 2 students: </a:t>
            </a:r>
            <a:endParaRPr dirty="0"/>
          </a:p>
          <a:p>
            <a:pPr marL="685800" lvl="1" indent="-228600" algn="l" rtl="0">
              <a:lnSpc>
                <a:spcPct val="90000"/>
              </a:lnSpc>
              <a:spcBef>
                <a:spcPts val="500"/>
              </a:spcBef>
              <a:spcAft>
                <a:spcPts val="0"/>
              </a:spcAft>
              <a:buClr>
                <a:schemeClr val="dk1"/>
              </a:buClr>
              <a:buSzPts val="2000"/>
              <a:buFont typeface="Courier New"/>
              <a:buChar char="o"/>
            </a:pPr>
            <a:r>
              <a:rPr lang="en-US" dirty="0"/>
              <a:t>Day 1 will have </a:t>
            </a:r>
            <a:r>
              <a:rPr lang="en-US" b="1" dirty="0"/>
              <a:t>two</a:t>
            </a:r>
            <a:r>
              <a:rPr lang="en-US" dirty="0"/>
              <a:t> fact patterns</a:t>
            </a:r>
            <a:endParaRPr dirty="0"/>
          </a:p>
          <a:p>
            <a:pPr marL="685800" lvl="1" indent="-228600" algn="l" rtl="0">
              <a:lnSpc>
                <a:spcPct val="90000"/>
              </a:lnSpc>
              <a:spcBef>
                <a:spcPts val="500"/>
              </a:spcBef>
              <a:spcAft>
                <a:spcPts val="0"/>
              </a:spcAft>
              <a:buClr>
                <a:schemeClr val="dk1"/>
              </a:buClr>
              <a:buSzPts val="2000"/>
              <a:buFont typeface="Courier New"/>
              <a:buChar char="o"/>
            </a:pPr>
            <a:r>
              <a:rPr lang="en-US" dirty="0"/>
              <a:t>One as the </a:t>
            </a:r>
            <a:r>
              <a:rPr lang="en-US" b="1" dirty="0"/>
              <a:t>attorney</a:t>
            </a:r>
            <a:r>
              <a:rPr lang="en-US" dirty="0"/>
              <a:t> and other as the </a:t>
            </a:r>
            <a:r>
              <a:rPr lang="en-US" b="1" dirty="0"/>
              <a:t>client</a:t>
            </a:r>
            <a:endParaRPr dirty="0"/>
          </a:p>
          <a:p>
            <a:pPr marL="685800" lvl="1" indent="-228600" algn="l" rtl="0">
              <a:lnSpc>
                <a:spcPct val="90000"/>
              </a:lnSpc>
              <a:spcBef>
                <a:spcPts val="500"/>
              </a:spcBef>
              <a:spcAft>
                <a:spcPts val="0"/>
              </a:spcAft>
              <a:buClr>
                <a:schemeClr val="dk1"/>
              </a:buClr>
              <a:buSzPts val="2000"/>
              <a:buFont typeface="Courier New"/>
              <a:buChar char="o"/>
            </a:pPr>
            <a:r>
              <a:rPr lang="en-US" dirty="0"/>
              <a:t>Teams </a:t>
            </a:r>
            <a:r>
              <a:rPr lang="en-US" b="1" dirty="0"/>
              <a:t>must switch roles </a:t>
            </a:r>
            <a:r>
              <a:rPr lang="en-US" dirty="0"/>
              <a:t>after the initial round</a:t>
            </a:r>
            <a:endParaRPr dirty="0"/>
          </a:p>
          <a:p>
            <a:pPr marL="228600" lvl="0" indent="-228599" algn="l" rtl="0">
              <a:lnSpc>
                <a:spcPct val="90000"/>
              </a:lnSpc>
              <a:spcBef>
                <a:spcPts val="1000"/>
              </a:spcBef>
              <a:spcAft>
                <a:spcPts val="0"/>
              </a:spcAft>
              <a:buClr>
                <a:schemeClr val="dk1"/>
              </a:buClr>
              <a:buSzPts val="2200"/>
              <a:buChar char="•"/>
            </a:pPr>
            <a:r>
              <a:rPr lang="en-US" dirty="0"/>
              <a:t>This is a closed research competition:</a:t>
            </a:r>
            <a:endParaRPr dirty="0"/>
          </a:p>
          <a:p>
            <a:pPr marL="685800" lvl="1" indent="-228600" algn="l" rtl="0">
              <a:lnSpc>
                <a:spcPct val="90000"/>
              </a:lnSpc>
              <a:spcBef>
                <a:spcPts val="500"/>
              </a:spcBef>
              <a:spcAft>
                <a:spcPts val="0"/>
              </a:spcAft>
              <a:buClr>
                <a:schemeClr val="dk1"/>
              </a:buClr>
              <a:buSzPts val="2000"/>
              <a:buChar char="•"/>
            </a:pPr>
            <a:r>
              <a:rPr lang="en-US" dirty="0"/>
              <a:t>Your only sources are in the competition packet </a:t>
            </a:r>
            <a:endParaRPr dirty="0"/>
          </a:p>
          <a:p>
            <a:pPr marL="685800" lvl="1" indent="-228600" algn="l" rtl="0">
              <a:lnSpc>
                <a:spcPct val="90000"/>
              </a:lnSpc>
              <a:spcBef>
                <a:spcPts val="500"/>
              </a:spcBef>
              <a:spcAft>
                <a:spcPts val="0"/>
              </a:spcAft>
              <a:buClr>
                <a:schemeClr val="dk1"/>
              </a:buClr>
              <a:buSzPts val="2000"/>
              <a:buChar char="•"/>
            </a:pPr>
            <a:r>
              <a:rPr lang="en-US" dirty="0"/>
              <a:t>You may make reasonable inferences</a:t>
            </a:r>
            <a:endParaRPr dirty="0"/>
          </a:p>
          <a:p>
            <a:pPr marL="685800" lvl="1" indent="-228600" algn="l" rtl="0">
              <a:lnSpc>
                <a:spcPct val="90000"/>
              </a:lnSpc>
              <a:spcBef>
                <a:spcPts val="500"/>
              </a:spcBef>
              <a:spcAft>
                <a:spcPts val="0"/>
              </a:spcAft>
              <a:buClr>
                <a:schemeClr val="dk1"/>
              </a:buClr>
              <a:buSzPts val="2000"/>
              <a:buFont typeface="Courier New"/>
              <a:buChar char="o"/>
            </a:pPr>
            <a:r>
              <a:rPr lang="en-US" dirty="0"/>
              <a:t>Cannot agree to or state anything that is not within your authority </a:t>
            </a:r>
            <a:endParaRPr dirty="0"/>
          </a:p>
          <a:p>
            <a:pPr marL="228600" lvl="0" indent="-228599" algn="l" rtl="0">
              <a:lnSpc>
                <a:spcPct val="90000"/>
              </a:lnSpc>
              <a:spcBef>
                <a:spcPts val="1000"/>
              </a:spcBef>
              <a:spcAft>
                <a:spcPts val="0"/>
              </a:spcAft>
              <a:buClr>
                <a:schemeClr val="dk1"/>
              </a:buClr>
              <a:buSzPts val="2200"/>
              <a:buChar char="•"/>
            </a:pPr>
            <a:r>
              <a:rPr lang="en-US" dirty="0"/>
              <a:t>Each problem set has </a:t>
            </a:r>
            <a:r>
              <a:rPr lang="en-US" b="1" dirty="0"/>
              <a:t>General information</a:t>
            </a:r>
            <a:r>
              <a:rPr lang="en-US" dirty="0"/>
              <a:t>, given to both sides of the mediation.</a:t>
            </a:r>
            <a:endParaRPr dirty="0"/>
          </a:p>
          <a:p>
            <a:pPr marL="228600" lvl="0" indent="-228599" algn="l" rtl="0">
              <a:lnSpc>
                <a:spcPct val="90000"/>
              </a:lnSpc>
              <a:spcBef>
                <a:spcPts val="1000"/>
              </a:spcBef>
              <a:spcAft>
                <a:spcPts val="0"/>
              </a:spcAft>
              <a:buClr>
                <a:schemeClr val="dk1"/>
              </a:buClr>
              <a:buSzPts val="2200"/>
              <a:buChar char="•"/>
            </a:pPr>
            <a:r>
              <a:rPr lang="en-US" b="1" dirty="0"/>
              <a:t>Confidential information </a:t>
            </a:r>
            <a:r>
              <a:rPr lang="en-US" dirty="0"/>
              <a:t>is given only to one side</a:t>
            </a:r>
            <a:endParaRPr dirty="0"/>
          </a:p>
          <a:p>
            <a:pPr marL="228600" lvl="0" indent="-228600" algn="l" rtl="0">
              <a:lnSpc>
                <a:spcPct val="90000"/>
              </a:lnSpc>
              <a:spcBef>
                <a:spcPts val="1000"/>
              </a:spcBef>
              <a:spcAft>
                <a:spcPts val="0"/>
              </a:spcAft>
              <a:buClr>
                <a:schemeClr val="dk1"/>
              </a:buClr>
              <a:buSzPts val="2200"/>
              <a:buChar char="•"/>
            </a:pPr>
            <a:r>
              <a:rPr lang="en-US" b="1" dirty="0"/>
              <a:t>Caucuses</a:t>
            </a:r>
            <a:r>
              <a:rPr lang="en-US" dirty="0"/>
              <a:t> may be called as many times as needed and may last as long as the teams/mediator decide—</a:t>
            </a:r>
            <a:r>
              <a:rPr lang="en-US" b="1" dirty="0"/>
              <a:t>be strategic about this!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27cfc9425af_0_25"/>
          <p:cNvSpPr txBox="1">
            <a:spLocks noGrp="1"/>
          </p:cNvSpPr>
          <p:nvPr>
            <p:ph type="title"/>
          </p:nvPr>
        </p:nvSpPr>
        <p:spPr>
          <a:xfrm>
            <a:off x="2895600" y="764373"/>
            <a:ext cx="8610600" cy="12930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BASICS</a:t>
            </a:r>
            <a:endParaRPr/>
          </a:p>
        </p:txBody>
      </p:sp>
      <p:sp>
        <p:nvSpPr>
          <p:cNvPr id="170" name="Google Shape;170;g27cfc9425af_0_25"/>
          <p:cNvSpPr txBox="1">
            <a:spLocks noGrp="1"/>
          </p:cNvSpPr>
          <p:nvPr>
            <p:ph type="body" idx="1"/>
          </p:nvPr>
        </p:nvSpPr>
        <p:spPr>
          <a:xfrm>
            <a:off x="685800" y="2194550"/>
            <a:ext cx="11506200" cy="4024200"/>
          </a:xfrm>
          <a:prstGeom prst="rect">
            <a:avLst/>
          </a:prstGeom>
          <a:noFill/>
          <a:ln>
            <a:noFill/>
          </a:ln>
        </p:spPr>
        <p:txBody>
          <a:bodyPr spcFirstLastPara="1" wrap="square" lIns="91425" tIns="45700" rIns="91425" bIns="45700" anchor="t" anchorCtr="0">
            <a:normAutofit fontScale="25000" lnSpcReduction="20000"/>
          </a:bodyPr>
          <a:lstStyle/>
          <a:p>
            <a:pPr marL="228600" lvl="0" indent="-217656" algn="l" rtl="0">
              <a:lnSpc>
                <a:spcPct val="90000"/>
              </a:lnSpc>
              <a:spcBef>
                <a:spcPts val="0"/>
              </a:spcBef>
              <a:spcAft>
                <a:spcPts val="0"/>
              </a:spcAft>
              <a:buSzPct val="100000"/>
              <a:buChar char="•"/>
            </a:pPr>
            <a:r>
              <a:rPr lang="en-US" sz="8107"/>
              <a:t>Rounds will be 120 minutes + 10 minutes of Judge Feedback</a:t>
            </a:r>
            <a:endParaRPr sz="8107"/>
          </a:p>
          <a:p>
            <a:pPr marL="457200" lvl="0" indent="0" algn="l" rtl="0">
              <a:lnSpc>
                <a:spcPct val="90000"/>
              </a:lnSpc>
              <a:spcBef>
                <a:spcPts val="0"/>
              </a:spcBef>
              <a:spcAft>
                <a:spcPts val="0"/>
              </a:spcAft>
              <a:buSzPct val="88812"/>
              <a:buNone/>
            </a:pPr>
            <a:endParaRPr sz="8107"/>
          </a:p>
          <a:p>
            <a:pPr marL="228600" lvl="0" indent="-217656" algn="l" rtl="0">
              <a:lnSpc>
                <a:spcPct val="90000"/>
              </a:lnSpc>
              <a:spcBef>
                <a:spcPts val="0"/>
              </a:spcBef>
              <a:spcAft>
                <a:spcPts val="0"/>
              </a:spcAft>
              <a:buSzPct val="100000"/>
              <a:buChar char="•"/>
            </a:pPr>
            <a:r>
              <a:rPr lang="en-US" sz="8107" u="sng"/>
              <a:t>Each round is broken up into the following:</a:t>
            </a:r>
            <a:endParaRPr sz="8107" u="sng"/>
          </a:p>
          <a:p>
            <a:pPr marL="685800" lvl="1" indent="-230356" algn="l" rtl="0">
              <a:lnSpc>
                <a:spcPct val="90000"/>
              </a:lnSpc>
              <a:spcBef>
                <a:spcPts val="500"/>
              </a:spcBef>
              <a:spcAft>
                <a:spcPts val="0"/>
              </a:spcAft>
              <a:buSzPct val="100000"/>
              <a:buChar char="•"/>
            </a:pPr>
            <a:r>
              <a:rPr lang="en-US" sz="8107" b="1"/>
              <a:t>Mediator’s Opening Statement</a:t>
            </a:r>
            <a:endParaRPr sz="8107"/>
          </a:p>
          <a:p>
            <a:pPr marL="1143000" lvl="2" indent="-243056" algn="l" rtl="0">
              <a:lnSpc>
                <a:spcPct val="90000"/>
              </a:lnSpc>
              <a:spcBef>
                <a:spcPts val="500"/>
              </a:spcBef>
              <a:spcAft>
                <a:spcPts val="0"/>
              </a:spcAft>
              <a:buSzPct val="100000"/>
              <a:buChar char="•"/>
            </a:pPr>
            <a:r>
              <a:rPr lang="en-US" sz="8107"/>
              <a:t>Mediator explains the purpose and function of mediation and verifies the parties’ consent to the mediation process.</a:t>
            </a:r>
            <a:endParaRPr sz="8107"/>
          </a:p>
          <a:p>
            <a:pPr marL="685800" lvl="1" indent="-230356" algn="l" rtl="0">
              <a:lnSpc>
                <a:spcPct val="90000"/>
              </a:lnSpc>
              <a:spcBef>
                <a:spcPts val="500"/>
              </a:spcBef>
              <a:spcAft>
                <a:spcPts val="0"/>
              </a:spcAft>
              <a:buSzPct val="100000"/>
              <a:buChar char="•"/>
            </a:pPr>
            <a:r>
              <a:rPr lang="en-US" sz="8107" b="1"/>
              <a:t>Plaintiff’s Opening Statement</a:t>
            </a:r>
            <a:endParaRPr sz="8107"/>
          </a:p>
          <a:p>
            <a:pPr marL="1143000" lvl="2" indent="-243056" algn="l" rtl="0">
              <a:lnSpc>
                <a:spcPct val="90000"/>
              </a:lnSpc>
              <a:spcBef>
                <a:spcPts val="500"/>
              </a:spcBef>
              <a:spcAft>
                <a:spcPts val="0"/>
              </a:spcAft>
              <a:buSzPct val="100000"/>
              <a:buChar char="•"/>
            </a:pPr>
            <a:r>
              <a:rPr lang="en-US" sz="8107"/>
              <a:t>Plaintiff attorney and client outline opening positions and interests.</a:t>
            </a:r>
            <a:endParaRPr sz="8107"/>
          </a:p>
          <a:p>
            <a:pPr marL="685800" lvl="1" indent="-230356" algn="l" rtl="0">
              <a:lnSpc>
                <a:spcPct val="90000"/>
              </a:lnSpc>
              <a:spcBef>
                <a:spcPts val="500"/>
              </a:spcBef>
              <a:spcAft>
                <a:spcPts val="0"/>
              </a:spcAft>
              <a:buSzPct val="100000"/>
              <a:buChar char="•"/>
            </a:pPr>
            <a:r>
              <a:rPr lang="en-US" sz="8107" b="1"/>
              <a:t>Defendant’s Opening Statement</a:t>
            </a:r>
            <a:endParaRPr sz="8107"/>
          </a:p>
          <a:p>
            <a:pPr marL="1143000" lvl="2" indent="-243056" algn="l" rtl="0">
              <a:lnSpc>
                <a:spcPct val="90000"/>
              </a:lnSpc>
              <a:spcBef>
                <a:spcPts val="500"/>
              </a:spcBef>
              <a:spcAft>
                <a:spcPts val="0"/>
              </a:spcAft>
              <a:buSzPct val="100000"/>
              <a:buChar char="•"/>
            </a:pPr>
            <a:r>
              <a:rPr lang="en-US" sz="8107"/>
              <a:t>Defendant attorney and client outline opening positions and interests.</a:t>
            </a:r>
            <a:endParaRPr sz="8107"/>
          </a:p>
          <a:p>
            <a:pPr marL="685800" lvl="1" indent="-230356" algn="l" rtl="0">
              <a:lnSpc>
                <a:spcPct val="90000"/>
              </a:lnSpc>
              <a:spcBef>
                <a:spcPts val="500"/>
              </a:spcBef>
              <a:spcAft>
                <a:spcPts val="0"/>
              </a:spcAft>
              <a:buSzPct val="100000"/>
              <a:buChar char="•"/>
            </a:pPr>
            <a:r>
              <a:rPr lang="en-US" sz="8107" b="1"/>
              <a:t>Mediation Session</a:t>
            </a:r>
            <a:endParaRPr sz="8107"/>
          </a:p>
          <a:p>
            <a:pPr marL="1143000" lvl="2" indent="-243056" algn="l" rtl="0">
              <a:lnSpc>
                <a:spcPct val="90000"/>
              </a:lnSpc>
              <a:spcBef>
                <a:spcPts val="500"/>
              </a:spcBef>
              <a:spcAft>
                <a:spcPts val="0"/>
              </a:spcAft>
              <a:buSzPct val="100000"/>
              <a:buChar char="•"/>
            </a:pPr>
            <a:r>
              <a:rPr lang="en-US" sz="8107"/>
              <a:t>Mediators and parties work together through mutual exploration and caucuses to reach a joint settlement.</a:t>
            </a:r>
            <a:endParaRPr sz="8107"/>
          </a:p>
          <a:p>
            <a:pPr marL="1371600" lvl="0" indent="0" algn="l" rtl="0">
              <a:lnSpc>
                <a:spcPct val="90000"/>
              </a:lnSpc>
              <a:spcBef>
                <a:spcPts val="500"/>
              </a:spcBef>
              <a:spcAft>
                <a:spcPts val="0"/>
              </a:spcAft>
              <a:buSzPct val="88812"/>
              <a:buNone/>
            </a:pPr>
            <a:endParaRPr sz="8107"/>
          </a:p>
          <a:p>
            <a:pPr marL="457200" lvl="0" indent="0" algn="l" rtl="0">
              <a:lnSpc>
                <a:spcPct val="90000"/>
              </a:lnSpc>
              <a:spcBef>
                <a:spcPts val="500"/>
              </a:spcBef>
              <a:spcAft>
                <a:spcPts val="0"/>
              </a:spcAft>
              <a:buSzPct val="88812"/>
              <a:buNone/>
            </a:pPr>
            <a:r>
              <a:rPr lang="en-US" sz="8107"/>
              <a:t>(5-10 minutes is suggested for each opening statement but it is up to your team)</a:t>
            </a:r>
            <a:endParaRPr sz="8107"/>
          </a:p>
          <a:p>
            <a:pPr marL="685800" lvl="1" indent="-101600" algn="l" rtl="0">
              <a:lnSpc>
                <a:spcPct val="90000"/>
              </a:lnSpc>
              <a:spcBef>
                <a:spcPts val="500"/>
              </a:spcBef>
              <a:spcAft>
                <a:spcPts val="0"/>
              </a:spcAft>
              <a:buClr>
                <a:schemeClr val="dk1"/>
              </a:buClr>
              <a:buSzPct val="71428"/>
              <a:buNone/>
            </a:pPr>
            <a:endParaRPr sz="2800"/>
          </a:p>
          <a:p>
            <a:pPr marL="685800" lvl="1" indent="-101600" algn="l" rtl="0">
              <a:lnSpc>
                <a:spcPct val="90000"/>
              </a:lnSpc>
              <a:spcBef>
                <a:spcPts val="500"/>
              </a:spcBef>
              <a:spcAft>
                <a:spcPts val="0"/>
              </a:spcAft>
              <a:buClr>
                <a:schemeClr val="dk1"/>
              </a:buClr>
              <a:buSzPct val="71428"/>
              <a:buNone/>
            </a:pPr>
            <a:endParaRPr sz="2800"/>
          </a:p>
          <a:p>
            <a:pPr marL="685800" lvl="1" indent="-101600" algn="l" rtl="0">
              <a:lnSpc>
                <a:spcPct val="90000"/>
              </a:lnSpc>
              <a:spcBef>
                <a:spcPts val="500"/>
              </a:spcBef>
              <a:spcAft>
                <a:spcPts val="0"/>
              </a:spcAft>
              <a:buClr>
                <a:schemeClr val="dk1"/>
              </a:buClr>
              <a:buSzPct val="100000"/>
              <a:buNone/>
            </a:pPr>
            <a:endParaRPr/>
          </a:p>
          <a:p>
            <a:pPr marL="685800" lvl="1" indent="-101600" algn="l" rtl="0">
              <a:lnSpc>
                <a:spcPct val="90000"/>
              </a:lnSpc>
              <a:spcBef>
                <a:spcPts val="500"/>
              </a:spcBef>
              <a:spcAft>
                <a:spcPts val="0"/>
              </a:spcAft>
              <a:buClr>
                <a:schemeClr val="dk1"/>
              </a:buClr>
              <a:buSzPct val="100000"/>
              <a:buNone/>
            </a:pPr>
            <a:endParaRPr/>
          </a:p>
          <a:p>
            <a:pPr marL="685800" lvl="1" indent="-101600" algn="l" rtl="0">
              <a:lnSpc>
                <a:spcPct val="90000"/>
              </a:lnSpc>
              <a:spcBef>
                <a:spcPts val="500"/>
              </a:spcBef>
              <a:spcAft>
                <a:spcPts val="0"/>
              </a:spcAft>
              <a:buClr>
                <a:schemeClr val="dk1"/>
              </a:buClr>
              <a:buSzPct val="1000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7"/>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PRELIMINARY &amp; SEMI SCHEDULE</a:t>
            </a:r>
            <a:endParaRPr/>
          </a:p>
        </p:txBody>
      </p:sp>
      <p:sp>
        <p:nvSpPr>
          <p:cNvPr id="176" name="Google Shape;176;p7"/>
          <p:cNvSpPr txBox="1">
            <a:spLocks noGrp="1"/>
          </p:cNvSpPr>
          <p:nvPr>
            <p:ph type="body" idx="1"/>
          </p:nvPr>
        </p:nvSpPr>
        <p:spPr>
          <a:xfrm>
            <a:off x="-11762" y="2069502"/>
            <a:ext cx="6382543" cy="403435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200"/>
              <a:buChar char="•"/>
            </a:pPr>
            <a:r>
              <a:rPr lang="en-US" u="sng" dirty="0">
                <a:solidFill>
                  <a:schemeClr val="tx1"/>
                </a:solidFill>
              </a:rPr>
              <a:t>Friday, October 02, 2026 – Preliminaries </a:t>
            </a:r>
            <a:endParaRPr lang="en-US" dirty="0">
              <a:solidFill>
                <a:schemeClr val="tx1"/>
              </a:solidFill>
            </a:endParaRPr>
          </a:p>
          <a:p>
            <a:pPr marL="685800" lvl="1" indent="-228600" algn="l" rtl="0">
              <a:lnSpc>
                <a:spcPct val="90000"/>
              </a:lnSpc>
              <a:spcBef>
                <a:spcPts val="500"/>
              </a:spcBef>
              <a:spcAft>
                <a:spcPts val="0"/>
              </a:spcAft>
              <a:buClr>
                <a:schemeClr val="dk1"/>
              </a:buClr>
              <a:buSzPts val="2000"/>
              <a:buChar char="•"/>
            </a:pPr>
            <a:r>
              <a:rPr lang="en-US" b="1" dirty="0"/>
              <a:t>9:30 AM </a:t>
            </a:r>
            <a:r>
              <a:rPr lang="en-US" dirty="0"/>
              <a:t>🡪 Check in via Zoom for Round 1</a:t>
            </a:r>
            <a:endParaRPr dirty="0"/>
          </a:p>
          <a:p>
            <a:pPr marL="685800" lvl="1" indent="-228600" algn="l" rtl="0">
              <a:lnSpc>
                <a:spcPct val="90000"/>
              </a:lnSpc>
              <a:spcBef>
                <a:spcPts val="500"/>
              </a:spcBef>
              <a:spcAft>
                <a:spcPts val="0"/>
              </a:spcAft>
              <a:buClr>
                <a:schemeClr val="dk1"/>
              </a:buClr>
              <a:buSzPts val="2000"/>
              <a:buChar char="•"/>
            </a:pPr>
            <a:r>
              <a:rPr lang="en-US" b="1" dirty="0"/>
              <a:t>9:45 AM </a:t>
            </a:r>
            <a:r>
              <a:rPr lang="en-US" dirty="0"/>
              <a:t>🡪 Log into your Zoom room </a:t>
            </a:r>
            <a:endParaRPr dirty="0"/>
          </a:p>
          <a:p>
            <a:pPr marL="685800" lvl="1" indent="-228600" algn="l" rtl="0">
              <a:lnSpc>
                <a:spcPct val="90000"/>
              </a:lnSpc>
              <a:spcBef>
                <a:spcPts val="500"/>
              </a:spcBef>
              <a:spcAft>
                <a:spcPts val="0"/>
              </a:spcAft>
              <a:buClr>
                <a:schemeClr val="dk1"/>
              </a:buClr>
              <a:buSzPts val="2000"/>
              <a:buChar char="•"/>
            </a:pPr>
            <a:r>
              <a:rPr lang="en-US" b="1" dirty="0"/>
              <a:t>10:00 AM –12:30 PM </a:t>
            </a:r>
            <a:r>
              <a:rPr lang="en-US" dirty="0"/>
              <a:t>🡪 Preliminary Round 1</a:t>
            </a:r>
            <a:endParaRPr dirty="0"/>
          </a:p>
          <a:p>
            <a:pPr marL="685800" lvl="1" indent="-228600" algn="l" rtl="0">
              <a:lnSpc>
                <a:spcPct val="90000"/>
              </a:lnSpc>
              <a:spcBef>
                <a:spcPts val="500"/>
              </a:spcBef>
              <a:spcAft>
                <a:spcPts val="0"/>
              </a:spcAft>
              <a:buClr>
                <a:schemeClr val="dk1"/>
              </a:buClr>
              <a:buSzPts val="2000"/>
              <a:buChar char="•"/>
            </a:pPr>
            <a:r>
              <a:rPr lang="en-US" b="1" dirty="0"/>
              <a:t>1:30 PM </a:t>
            </a:r>
            <a:r>
              <a:rPr lang="en-US" dirty="0"/>
              <a:t>🡪 Check in via Zoom for Round 2</a:t>
            </a:r>
            <a:endParaRPr dirty="0"/>
          </a:p>
          <a:p>
            <a:pPr marL="685800" lvl="1" indent="-228600" algn="l" rtl="0">
              <a:lnSpc>
                <a:spcPct val="90000"/>
              </a:lnSpc>
              <a:spcBef>
                <a:spcPts val="500"/>
              </a:spcBef>
              <a:spcAft>
                <a:spcPts val="0"/>
              </a:spcAft>
              <a:buClr>
                <a:schemeClr val="dk1"/>
              </a:buClr>
              <a:buSzPts val="2000"/>
              <a:buChar char="•"/>
            </a:pPr>
            <a:r>
              <a:rPr lang="en-US" b="1" dirty="0"/>
              <a:t>1:45 PM </a:t>
            </a:r>
            <a:r>
              <a:rPr lang="en-US" dirty="0"/>
              <a:t>🡪 Log into your Zoom room</a:t>
            </a:r>
            <a:endParaRPr dirty="0"/>
          </a:p>
          <a:p>
            <a:pPr marL="685800" lvl="1" indent="-228600" algn="l" rtl="0">
              <a:lnSpc>
                <a:spcPct val="90000"/>
              </a:lnSpc>
              <a:spcBef>
                <a:spcPts val="500"/>
              </a:spcBef>
              <a:spcAft>
                <a:spcPts val="0"/>
              </a:spcAft>
              <a:buClr>
                <a:schemeClr val="dk1"/>
              </a:buClr>
              <a:buSzPts val="2000"/>
              <a:buChar char="•"/>
            </a:pPr>
            <a:r>
              <a:rPr lang="en-US" b="1" dirty="0"/>
              <a:t>2:00 PM – 4:30 PM </a:t>
            </a:r>
            <a:r>
              <a:rPr lang="en-US" dirty="0"/>
              <a:t>🡪 Preliminary Round 2</a:t>
            </a:r>
            <a:endParaRPr dirty="0"/>
          </a:p>
          <a:p>
            <a:pPr marL="685800" lvl="1" indent="-228600" algn="l" rtl="0">
              <a:lnSpc>
                <a:spcPct val="90000"/>
              </a:lnSpc>
              <a:spcBef>
                <a:spcPts val="500"/>
              </a:spcBef>
              <a:spcAft>
                <a:spcPts val="0"/>
              </a:spcAft>
              <a:buClr>
                <a:schemeClr val="dk1"/>
              </a:buClr>
              <a:buSzPts val="2000"/>
              <a:buChar char="•"/>
            </a:pPr>
            <a:r>
              <a:rPr lang="en-US" b="1" dirty="0"/>
              <a:t>5:00 PM </a:t>
            </a:r>
            <a:r>
              <a:rPr lang="en-US" dirty="0"/>
              <a:t>🡪 Announcement of Teams that Advance</a:t>
            </a:r>
            <a:endParaRPr dirty="0"/>
          </a:p>
        </p:txBody>
      </p:sp>
      <p:sp>
        <p:nvSpPr>
          <p:cNvPr id="177" name="Google Shape;177;p7"/>
          <p:cNvSpPr txBox="1">
            <a:spLocks noGrp="1"/>
          </p:cNvSpPr>
          <p:nvPr>
            <p:ph type="body" idx="2"/>
          </p:nvPr>
        </p:nvSpPr>
        <p:spPr>
          <a:xfrm>
            <a:off x="6363586" y="2082918"/>
            <a:ext cx="5334000"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200"/>
              <a:buChar char="•"/>
            </a:pPr>
            <a:r>
              <a:rPr lang="en-US" u="sng" dirty="0">
                <a:solidFill>
                  <a:schemeClr val="tx1"/>
                </a:solidFill>
              </a:rPr>
              <a:t>Saturday, October 03, 2026 – Semi’s</a:t>
            </a:r>
            <a:endParaRPr dirty="0">
              <a:solidFill>
                <a:schemeClr val="tx1"/>
              </a:solidFill>
            </a:endParaRPr>
          </a:p>
          <a:p>
            <a:pPr marL="685800" lvl="1" indent="-228600" algn="l" rtl="0">
              <a:lnSpc>
                <a:spcPct val="90000"/>
              </a:lnSpc>
              <a:spcBef>
                <a:spcPts val="500"/>
              </a:spcBef>
              <a:spcAft>
                <a:spcPts val="0"/>
              </a:spcAft>
              <a:buClr>
                <a:schemeClr val="dk1"/>
              </a:buClr>
              <a:buSzPts val="2000"/>
              <a:buChar char="•"/>
            </a:pPr>
            <a:r>
              <a:rPr lang="en-US" b="1" dirty="0">
                <a:solidFill>
                  <a:schemeClr val="tx1"/>
                </a:solidFill>
              </a:rPr>
              <a:t>9:30 AM </a:t>
            </a:r>
            <a:r>
              <a:rPr lang="en-US" dirty="0">
                <a:solidFill>
                  <a:schemeClr val="tx1"/>
                </a:solidFill>
              </a:rPr>
              <a:t>🡪 Check in via Zoom for Semifinals </a:t>
            </a:r>
            <a:endParaRPr dirty="0">
              <a:solidFill>
                <a:schemeClr val="tx1"/>
              </a:solidFill>
            </a:endParaRPr>
          </a:p>
          <a:p>
            <a:pPr marL="685800" lvl="1" indent="-228600" algn="l" rtl="0">
              <a:lnSpc>
                <a:spcPct val="90000"/>
              </a:lnSpc>
              <a:spcBef>
                <a:spcPts val="500"/>
              </a:spcBef>
              <a:spcAft>
                <a:spcPts val="0"/>
              </a:spcAft>
              <a:buClr>
                <a:schemeClr val="dk1"/>
              </a:buClr>
              <a:buSzPts val="2000"/>
              <a:buChar char="•"/>
            </a:pPr>
            <a:r>
              <a:rPr lang="en-US" b="1" dirty="0">
                <a:solidFill>
                  <a:schemeClr val="tx1"/>
                </a:solidFill>
              </a:rPr>
              <a:t>9:45 AM </a:t>
            </a:r>
            <a:r>
              <a:rPr lang="en-US" dirty="0">
                <a:solidFill>
                  <a:schemeClr val="tx1"/>
                </a:solidFill>
              </a:rPr>
              <a:t>🡪 Log in to your Zoom Room </a:t>
            </a:r>
            <a:endParaRPr dirty="0">
              <a:solidFill>
                <a:schemeClr val="tx1"/>
              </a:solidFill>
            </a:endParaRPr>
          </a:p>
          <a:p>
            <a:pPr marL="685800" lvl="1" indent="-228600" algn="l" rtl="0">
              <a:lnSpc>
                <a:spcPct val="90000"/>
              </a:lnSpc>
              <a:spcBef>
                <a:spcPts val="500"/>
              </a:spcBef>
              <a:spcAft>
                <a:spcPts val="0"/>
              </a:spcAft>
              <a:buClr>
                <a:schemeClr val="dk1"/>
              </a:buClr>
              <a:buSzPts val="2000"/>
              <a:buChar char="•"/>
            </a:pPr>
            <a:r>
              <a:rPr lang="en-US" b="1" dirty="0">
                <a:solidFill>
                  <a:schemeClr val="tx1"/>
                </a:solidFill>
              </a:rPr>
              <a:t>10:00 AM – 12:30 PM </a:t>
            </a:r>
            <a:r>
              <a:rPr lang="en-US" dirty="0">
                <a:solidFill>
                  <a:schemeClr val="tx1"/>
                </a:solidFill>
              </a:rPr>
              <a:t>🡪 Semi Final Round </a:t>
            </a:r>
            <a:endParaRPr dirty="0"/>
          </a:p>
          <a:p>
            <a:pPr marL="685800" lvl="1" indent="-101600" algn="l" rtl="0">
              <a:lnSpc>
                <a:spcPct val="90000"/>
              </a:lnSpc>
              <a:spcBef>
                <a:spcPts val="500"/>
              </a:spcBef>
              <a:spcAft>
                <a:spcPts val="0"/>
              </a:spcAft>
              <a:buClr>
                <a:schemeClr val="dk1"/>
              </a:buClr>
              <a:buSzPts val="2000"/>
              <a:buNone/>
            </a:pPr>
            <a:endParaRPr dirty="0"/>
          </a:p>
          <a:p>
            <a:pPr marL="228600" lvl="0" indent="-88900" algn="l" rtl="0">
              <a:lnSpc>
                <a:spcPct val="90000"/>
              </a:lnSpc>
              <a:spcBef>
                <a:spcPts val="1000"/>
              </a:spcBef>
              <a:spcAft>
                <a:spcPts val="0"/>
              </a:spcAft>
              <a:buClr>
                <a:schemeClr val="dk1"/>
              </a:buClr>
              <a:buSzPts val="2200"/>
              <a:buNone/>
            </a:pPr>
            <a:endParaRPr dirty="0"/>
          </a:p>
        </p:txBody>
      </p:sp>
      <p:sp>
        <p:nvSpPr>
          <p:cNvPr id="178" name="Google Shape;178;p7"/>
          <p:cNvSpPr txBox="1"/>
          <p:nvPr/>
        </p:nvSpPr>
        <p:spPr>
          <a:xfrm>
            <a:off x="978195" y="5932309"/>
            <a:ext cx="10164600" cy="369300"/>
          </a:xfrm>
          <a:prstGeom prst="rect">
            <a:avLst/>
          </a:prstGeom>
          <a:gradFill>
            <a:gsLst>
              <a:gs pos="0">
                <a:srgbClr val="8C44A0"/>
              </a:gs>
              <a:gs pos="78000">
                <a:srgbClr val="821B99"/>
              </a:gs>
              <a:gs pos="100000">
                <a:srgbClr val="821B99"/>
              </a:gs>
            </a:gsLst>
            <a:lin ang="5400000" scaled="0"/>
          </a:gradFill>
          <a:ln>
            <a:noFill/>
          </a:ln>
          <a:effectLst>
            <a:outerShdw blurRad="57150" dist="19050" dir="5400000" algn="ctr" rotWithShape="0">
              <a:srgbClr val="000000">
                <a:alpha val="47058"/>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entury Gothic"/>
                <a:ea typeface="Century Gothic"/>
                <a:cs typeface="Century Gothic"/>
                <a:sym typeface="Century Gothic"/>
              </a:rPr>
              <a:t>You must login to the  Zoom session using a computer, you cannot use your cell phone!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8"/>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CHAMPIONSHIP SCHEDULE</a:t>
            </a:r>
            <a:endParaRPr/>
          </a:p>
        </p:txBody>
      </p:sp>
      <p:sp>
        <p:nvSpPr>
          <p:cNvPr id="184" name="Google Shape;184;p8"/>
          <p:cNvSpPr txBox="1">
            <a:spLocks noGrp="1"/>
          </p:cNvSpPr>
          <p:nvPr>
            <p:ph type="body" idx="1"/>
          </p:nvPr>
        </p:nvSpPr>
        <p:spPr>
          <a:xfrm>
            <a:off x="685798" y="2194559"/>
            <a:ext cx="10318899"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200"/>
              <a:buChar char="•"/>
            </a:pPr>
            <a:r>
              <a:rPr lang="en-US" u="sng" dirty="0">
                <a:solidFill>
                  <a:schemeClr val="tx1"/>
                </a:solidFill>
              </a:rPr>
              <a:t>Saturday, October 03 – Championship Rounds</a:t>
            </a:r>
            <a:endParaRPr dirty="0">
              <a:solidFill>
                <a:schemeClr val="tx1"/>
              </a:solidFill>
            </a:endParaRPr>
          </a:p>
          <a:p>
            <a:pPr marL="685800" lvl="1" indent="-228600" algn="l" rtl="0">
              <a:lnSpc>
                <a:spcPct val="90000"/>
              </a:lnSpc>
              <a:spcBef>
                <a:spcPts val="500"/>
              </a:spcBef>
              <a:spcAft>
                <a:spcPts val="0"/>
              </a:spcAft>
              <a:buClr>
                <a:schemeClr val="dk1"/>
              </a:buClr>
              <a:buSzPts val="2000"/>
              <a:buChar char="•"/>
            </a:pPr>
            <a:r>
              <a:rPr lang="en-US" b="1" dirty="0"/>
              <a:t>1:00 PM </a:t>
            </a:r>
            <a:r>
              <a:rPr lang="en-US" dirty="0"/>
              <a:t>🡪 Check in via Zoom </a:t>
            </a:r>
            <a:endParaRPr dirty="0"/>
          </a:p>
          <a:p>
            <a:pPr marL="685800" lvl="1" indent="-228600" algn="l" rtl="0">
              <a:lnSpc>
                <a:spcPct val="90000"/>
              </a:lnSpc>
              <a:spcBef>
                <a:spcPts val="500"/>
              </a:spcBef>
              <a:spcAft>
                <a:spcPts val="0"/>
              </a:spcAft>
              <a:buClr>
                <a:schemeClr val="dk1"/>
              </a:buClr>
              <a:buSzPts val="2000"/>
              <a:buChar char="•"/>
            </a:pPr>
            <a:r>
              <a:rPr lang="en-US" b="1" dirty="0"/>
              <a:t>1:15 PM </a:t>
            </a:r>
            <a:r>
              <a:rPr lang="en-US" dirty="0"/>
              <a:t>🡪 Log in to your Zoom Room (team 1 and 2)</a:t>
            </a:r>
            <a:endParaRPr dirty="0"/>
          </a:p>
          <a:p>
            <a:pPr marL="685800" lvl="1" indent="-228600" algn="l" rtl="0">
              <a:lnSpc>
                <a:spcPct val="90000"/>
              </a:lnSpc>
              <a:spcBef>
                <a:spcPts val="500"/>
              </a:spcBef>
              <a:spcAft>
                <a:spcPts val="0"/>
              </a:spcAft>
              <a:buClr>
                <a:schemeClr val="dk1"/>
              </a:buClr>
              <a:buSzPts val="2000"/>
              <a:buChar char="•"/>
            </a:pPr>
            <a:r>
              <a:rPr lang="en-US" b="1" dirty="0"/>
              <a:t>1:30 PM – 3:30 PM </a:t>
            </a:r>
            <a:r>
              <a:rPr lang="en-US" dirty="0"/>
              <a:t>🡪 First Championship Round (team 1 and 2)</a:t>
            </a:r>
            <a:endParaRPr dirty="0"/>
          </a:p>
          <a:p>
            <a:pPr marL="685800" lvl="1" indent="-228600" algn="l" rtl="0">
              <a:lnSpc>
                <a:spcPct val="90000"/>
              </a:lnSpc>
              <a:spcBef>
                <a:spcPts val="500"/>
              </a:spcBef>
              <a:spcAft>
                <a:spcPts val="0"/>
              </a:spcAft>
              <a:buClr>
                <a:schemeClr val="dk1"/>
              </a:buClr>
              <a:buSzPts val="2000"/>
              <a:buChar char="•"/>
            </a:pPr>
            <a:r>
              <a:rPr lang="en-US" b="1" dirty="0"/>
              <a:t>3:45 PM </a:t>
            </a:r>
            <a:r>
              <a:rPr lang="en-US" dirty="0"/>
              <a:t>🡪 Log in to your Zoom room (team 3 and 4)</a:t>
            </a:r>
            <a:endParaRPr dirty="0"/>
          </a:p>
          <a:p>
            <a:pPr marL="685800" lvl="1" indent="-228600" algn="l" rtl="0">
              <a:lnSpc>
                <a:spcPct val="90000"/>
              </a:lnSpc>
              <a:spcBef>
                <a:spcPts val="500"/>
              </a:spcBef>
              <a:spcAft>
                <a:spcPts val="0"/>
              </a:spcAft>
              <a:buClr>
                <a:schemeClr val="dk1"/>
              </a:buClr>
              <a:buSzPts val="2000"/>
              <a:buChar char="•"/>
            </a:pPr>
            <a:r>
              <a:rPr lang="en-US" b="1" dirty="0"/>
              <a:t>4:00 PM – 6:00 PM </a:t>
            </a:r>
            <a:r>
              <a:rPr lang="en-US" dirty="0"/>
              <a:t>🡪 Second Championship Round (team 3 and 4)</a:t>
            </a:r>
            <a:endParaRPr dirty="0"/>
          </a:p>
          <a:p>
            <a:pPr marL="685800" lvl="1" indent="-215900" algn="l" rtl="0">
              <a:lnSpc>
                <a:spcPct val="90000"/>
              </a:lnSpc>
              <a:spcBef>
                <a:spcPts val="500"/>
              </a:spcBef>
              <a:spcAft>
                <a:spcPts val="0"/>
              </a:spcAft>
              <a:buSzPts val="1800"/>
              <a:buChar char="•"/>
            </a:pPr>
            <a:r>
              <a:rPr lang="en-US" b="1" dirty="0"/>
              <a:t>6:15 PM - 6:30 PM </a:t>
            </a:r>
            <a:r>
              <a:rPr lang="en-US" dirty="0"/>
              <a:t>🡪 Announcement of Winners </a:t>
            </a:r>
            <a:endParaRPr b="1" dirty="0"/>
          </a:p>
          <a:p>
            <a:pPr marL="685800" lvl="1" indent="-101600" algn="l" rtl="0">
              <a:lnSpc>
                <a:spcPct val="90000"/>
              </a:lnSpc>
              <a:spcBef>
                <a:spcPts val="500"/>
              </a:spcBef>
              <a:spcAft>
                <a:spcPts val="0"/>
              </a:spcAft>
              <a:buClr>
                <a:schemeClr val="dk1"/>
              </a:buClr>
              <a:buSzPts val="2000"/>
              <a:buNone/>
            </a:pPr>
            <a:endParaRPr dirty="0"/>
          </a:p>
          <a:p>
            <a:pPr marL="685800" lvl="1" indent="-101600" algn="l" rtl="0">
              <a:lnSpc>
                <a:spcPct val="90000"/>
              </a:lnSpc>
              <a:spcBef>
                <a:spcPts val="500"/>
              </a:spcBef>
              <a:spcAft>
                <a:spcPts val="0"/>
              </a:spcAft>
              <a:buClr>
                <a:schemeClr val="dk1"/>
              </a:buClr>
              <a:buSzPts val="2000"/>
              <a:buNone/>
            </a:pPr>
            <a:endParaRPr dirty="0"/>
          </a:p>
          <a:p>
            <a:pPr marL="228600" lvl="0" indent="-88900" algn="l" rtl="0">
              <a:lnSpc>
                <a:spcPct val="90000"/>
              </a:lnSpc>
              <a:spcBef>
                <a:spcPts val="1000"/>
              </a:spcBef>
              <a:spcAft>
                <a:spcPts val="0"/>
              </a:spcAft>
              <a:buClr>
                <a:schemeClr val="dk1"/>
              </a:buClr>
              <a:buSzPts val="2200"/>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9"/>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REGISTRATION</a:t>
            </a:r>
            <a:endParaRPr/>
          </a:p>
        </p:txBody>
      </p:sp>
      <p:sp>
        <p:nvSpPr>
          <p:cNvPr id="190" name="Google Shape;190;p9"/>
          <p:cNvSpPr txBox="1">
            <a:spLocks noGrp="1"/>
          </p:cNvSpPr>
          <p:nvPr>
            <p:ph type="body" idx="1"/>
          </p:nvPr>
        </p:nvSpPr>
        <p:spPr>
          <a:xfrm>
            <a:off x="685800" y="1851916"/>
            <a:ext cx="10820400" cy="4366769"/>
          </a:xfrm>
          <a:prstGeom prst="rect">
            <a:avLst/>
          </a:prstGeom>
          <a:noFill/>
          <a:ln>
            <a:noFill/>
          </a:ln>
        </p:spPr>
        <p:txBody>
          <a:bodyPr spcFirstLastPara="1" wrap="square" lIns="91425" tIns="45700" rIns="91425" bIns="45700" anchor="t" anchorCtr="0">
            <a:normAutofit/>
          </a:bodyPr>
          <a:lstStyle/>
          <a:p>
            <a:pPr marL="228600" indent="-228600">
              <a:spcBef>
                <a:spcPts val="0"/>
              </a:spcBef>
              <a:buClr>
                <a:schemeClr val="accent1"/>
              </a:buClr>
              <a:buSzPts val="2800"/>
            </a:pPr>
            <a:r>
              <a:rPr lang="en-US" sz="2800" b="1" u="sng" dirty="0">
                <a:solidFill>
                  <a:schemeClr val="tx1"/>
                </a:solidFill>
              </a:rPr>
              <a:t>Registration is live this Friday, September 18th at 5 pm!</a:t>
            </a:r>
            <a:endParaRPr dirty="0">
              <a:solidFill>
                <a:schemeClr val="tx1"/>
              </a:solidFill>
            </a:endParaRPr>
          </a:p>
          <a:p>
            <a:pPr marL="228600" lvl="0" indent="-228600" algn="l" rtl="0">
              <a:lnSpc>
                <a:spcPct val="90000"/>
              </a:lnSpc>
              <a:spcBef>
                <a:spcPts val="1000"/>
              </a:spcBef>
              <a:spcAft>
                <a:spcPts val="0"/>
              </a:spcAft>
              <a:buClr>
                <a:schemeClr val="dk1"/>
              </a:buClr>
              <a:buSzPts val="2200"/>
              <a:buChar char="•"/>
            </a:pPr>
            <a:r>
              <a:rPr lang="en-US" b="1" dirty="0">
                <a:solidFill>
                  <a:schemeClr val="tx1"/>
                </a:solidFill>
              </a:rPr>
              <a:t>Must pay a Competition fee </a:t>
            </a:r>
            <a:endParaRPr dirty="0">
              <a:solidFill>
                <a:schemeClr val="tx1"/>
              </a:solidFill>
            </a:endParaRPr>
          </a:p>
          <a:p>
            <a:pPr marL="685800" lvl="1" indent="-238125" algn="l" rtl="0">
              <a:lnSpc>
                <a:spcPct val="90000"/>
              </a:lnSpc>
              <a:spcBef>
                <a:spcPts val="500"/>
              </a:spcBef>
              <a:spcAft>
                <a:spcPts val="0"/>
              </a:spcAft>
              <a:buClr>
                <a:schemeClr val="dk1"/>
              </a:buClr>
              <a:buSzPts val="2000"/>
              <a:buChar char="•"/>
            </a:pPr>
            <a:r>
              <a:rPr lang="en-US" dirty="0"/>
              <a:t>$100 for two non-Advocates Members (per team so $50 each)</a:t>
            </a:r>
            <a:endParaRPr dirty="0"/>
          </a:p>
          <a:p>
            <a:pPr marL="685800" lvl="1" indent="-238125" algn="l" rtl="0">
              <a:lnSpc>
                <a:spcPct val="90000"/>
              </a:lnSpc>
              <a:spcBef>
                <a:spcPts val="500"/>
              </a:spcBef>
              <a:spcAft>
                <a:spcPts val="0"/>
              </a:spcAft>
              <a:buClr>
                <a:schemeClr val="dk1"/>
              </a:buClr>
              <a:buSzPts val="2000"/>
              <a:buChar char="•"/>
            </a:pPr>
            <a:r>
              <a:rPr lang="en-US" dirty="0"/>
              <a:t>$20 for two Advocates Members (per team so $10 each)</a:t>
            </a:r>
            <a:endParaRPr dirty="0"/>
          </a:p>
          <a:p>
            <a:pPr marL="685800" lvl="1" indent="-225425" algn="l" rtl="0">
              <a:lnSpc>
                <a:spcPct val="90000"/>
              </a:lnSpc>
              <a:spcBef>
                <a:spcPts val="500"/>
              </a:spcBef>
              <a:spcAft>
                <a:spcPts val="0"/>
              </a:spcAft>
              <a:buSzPts val="1800"/>
              <a:buChar char="•"/>
            </a:pPr>
            <a:r>
              <a:rPr lang="en-US" dirty="0"/>
              <a:t>$60 for one advocate and one non-advocate member </a:t>
            </a:r>
            <a:endParaRPr dirty="0"/>
          </a:p>
          <a:p>
            <a:pPr marL="228600" lvl="0" indent="-228600" algn="l" rtl="0">
              <a:lnSpc>
                <a:spcPct val="90000"/>
              </a:lnSpc>
              <a:spcBef>
                <a:spcPts val="1000"/>
              </a:spcBef>
              <a:spcAft>
                <a:spcPts val="0"/>
              </a:spcAft>
              <a:buClr>
                <a:schemeClr val="dk1"/>
              </a:buClr>
              <a:buSzPts val="2200"/>
              <a:buChar char="•"/>
            </a:pPr>
            <a:r>
              <a:rPr lang="en-US" b="1" dirty="0"/>
              <a:t>Submit registration form on the Advocates website and submit payment</a:t>
            </a:r>
            <a:endParaRPr b="1" dirty="0"/>
          </a:p>
          <a:p>
            <a:pPr marL="914400" lvl="1" indent="-342900" algn="l" rtl="0">
              <a:lnSpc>
                <a:spcPct val="90000"/>
              </a:lnSpc>
              <a:spcBef>
                <a:spcPts val="1000"/>
              </a:spcBef>
              <a:spcAft>
                <a:spcPts val="0"/>
              </a:spcAft>
              <a:buSzPts val="1800"/>
              <a:buChar char="•"/>
            </a:pPr>
            <a:r>
              <a:rPr lang="en-US" dirty="0">
                <a:solidFill>
                  <a:schemeClr val="tx1"/>
                </a:solidFill>
              </a:rPr>
              <a:t>We will circulate the registration link and payment information via email.</a:t>
            </a:r>
          </a:p>
          <a:p>
            <a:pPr marL="914400" lvl="1" indent="-342900" algn="l" rtl="0">
              <a:lnSpc>
                <a:spcPct val="90000"/>
              </a:lnSpc>
              <a:spcBef>
                <a:spcPts val="1000"/>
              </a:spcBef>
              <a:spcAft>
                <a:spcPts val="0"/>
              </a:spcAft>
              <a:buSzPts val="1800"/>
              <a:buChar char="•"/>
            </a:pPr>
            <a:r>
              <a:rPr lang="en-US" b="1" dirty="0">
                <a:solidFill>
                  <a:schemeClr val="tx1"/>
                </a:solidFill>
              </a:rPr>
              <a:t>Registration ends on Thursday, September 24th at 5 pm, or once 28 teams have registered.</a:t>
            </a:r>
          </a:p>
          <a:p>
            <a:pPr lvl="1">
              <a:spcBef>
                <a:spcPts val="1000"/>
              </a:spcBef>
              <a:buClr>
                <a:srgbClr val="000000"/>
              </a:buClr>
            </a:pPr>
            <a:r>
              <a:rPr lang="en-US" dirty="0">
                <a:solidFill>
                  <a:schemeClr val="tx1"/>
                </a:solidFill>
              </a:rPr>
              <a:t>If all spots are filled and you would like to be placed on a waitlist, please email </a:t>
            </a:r>
            <a:r>
              <a:rPr lang="en-US" dirty="0" err="1">
                <a:solidFill>
                  <a:schemeClr val="tx1"/>
                </a:solidFill>
              </a:rPr>
              <a:t>hatrevin@cougarnet.uh.edu</a:t>
            </a:r>
            <a:endParaRPr lang="en-US" dirty="0">
              <a:solidFill>
                <a:schemeClr val="tx1"/>
              </a:solidFill>
            </a:endParaRPr>
          </a:p>
          <a:p>
            <a:pPr marL="0" lvl="0" indent="0" algn="l" rtl="0">
              <a:lnSpc>
                <a:spcPct val="90000"/>
              </a:lnSpc>
              <a:spcBef>
                <a:spcPts val="500"/>
              </a:spcBef>
              <a:spcAft>
                <a:spcPts val="0"/>
              </a:spcAft>
              <a:buSzPts val="1800"/>
              <a:buNone/>
            </a:pPr>
            <a:endParaRPr dirty="0"/>
          </a:p>
          <a:p>
            <a:pPr marL="228600" lvl="0" indent="-99060" algn="l" rtl="0">
              <a:lnSpc>
                <a:spcPct val="90000"/>
              </a:lnSpc>
              <a:spcBef>
                <a:spcPts val="1000"/>
              </a:spcBef>
              <a:spcAft>
                <a:spcPts val="0"/>
              </a:spcAft>
              <a:buClr>
                <a:schemeClr val="dk1"/>
              </a:buClr>
              <a:buSzPts val="2200"/>
              <a:buNone/>
            </a:pPr>
            <a:endParaRPr b="1" u="sng" dirty="0">
              <a:solidFill>
                <a:schemeClr val="accent1"/>
              </a:solidFill>
            </a:endParaRPr>
          </a:p>
          <a:p>
            <a:pPr marL="228600" lvl="0" indent="-99060" algn="l" rtl="0">
              <a:lnSpc>
                <a:spcPct val="90000"/>
              </a:lnSpc>
              <a:spcBef>
                <a:spcPts val="1000"/>
              </a:spcBef>
              <a:spcAft>
                <a:spcPts val="0"/>
              </a:spcAft>
              <a:buClr>
                <a:schemeClr val="dk1"/>
              </a:buClr>
              <a:buSzPts val="2200"/>
              <a:buNone/>
            </a:pPr>
            <a:endParaRPr b="1" u="sng" dirty="0">
              <a:solidFill>
                <a:schemeClr val="accen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0"/>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HOW WILL IT WORK?</a:t>
            </a:r>
            <a:endParaRPr/>
          </a:p>
        </p:txBody>
      </p:sp>
      <p:sp>
        <p:nvSpPr>
          <p:cNvPr id="196" name="Google Shape;196;p10"/>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Char char="•"/>
            </a:pPr>
            <a:r>
              <a:rPr lang="en-US" sz="3200" dirty="0"/>
              <a:t>Teams will get a confirmation of who’s registered and their team number after registration closes.</a:t>
            </a:r>
            <a:endParaRPr dirty="0"/>
          </a:p>
          <a:p>
            <a:pPr marL="228600" indent="-228600">
              <a:buSzPts val="3200"/>
            </a:pPr>
            <a:r>
              <a:rPr lang="en-US" sz="3200" dirty="0"/>
              <a:t>Fact patterns will be made available on </a:t>
            </a:r>
            <a:r>
              <a:rPr lang="en-US" sz="3200" b="1" dirty="0"/>
              <a:t>September 25, 2026</a:t>
            </a:r>
            <a:r>
              <a:rPr lang="en-US" sz="3200" dirty="0"/>
              <a:t>.</a:t>
            </a:r>
            <a:endParaRPr dirty="0"/>
          </a:p>
          <a:p>
            <a:pPr marL="228600" lvl="0" indent="-228600" algn="l" rtl="0">
              <a:lnSpc>
                <a:spcPct val="90000"/>
              </a:lnSpc>
              <a:spcBef>
                <a:spcPts val="1000"/>
              </a:spcBef>
              <a:spcAft>
                <a:spcPts val="0"/>
              </a:spcAft>
              <a:buClr>
                <a:schemeClr val="dk1"/>
              </a:buClr>
              <a:buSzPts val="3200"/>
              <a:buChar char="•"/>
            </a:pPr>
            <a:r>
              <a:rPr lang="en-US" sz="3200" dirty="0"/>
              <a:t>We will send Zoom links to each team before the competition weekend. Please ensure you have the latest version of Zoom downloaded. </a:t>
            </a:r>
            <a:endParaRPr dirty="0"/>
          </a:p>
          <a:p>
            <a:pPr marL="228600" lvl="0" indent="-88900" algn="l" rtl="0">
              <a:lnSpc>
                <a:spcPct val="90000"/>
              </a:lnSpc>
              <a:spcBef>
                <a:spcPts val="1000"/>
              </a:spcBef>
              <a:spcAft>
                <a:spcPts val="0"/>
              </a:spcAft>
              <a:buClr>
                <a:schemeClr val="dk1"/>
              </a:buClr>
              <a:buSzPts val="2200"/>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6"/>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How does scoring work?</a:t>
            </a:r>
            <a:endParaRPr/>
          </a:p>
        </p:txBody>
      </p:sp>
      <p:sp>
        <p:nvSpPr>
          <p:cNvPr id="202" name="Google Shape;202;p6"/>
          <p:cNvSpPr txBox="1">
            <a:spLocks noGrp="1"/>
          </p:cNvSpPr>
          <p:nvPr>
            <p:ph type="body" idx="1"/>
          </p:nvPr>
        </p:nvSpPr>
        <p:spPr>
          <a:xfrm>
            <a:off x="1042350" y="3681450"/>
            <a:ext cx="3981000" cy="1494600"/>
          </a:xfrm>
          <a:prstGeom prst="rect">
            <a:avLst/>
          </a:prstGeom>
          <a:noFill/>
          <a:ln>
            <a:noFill/>
          </a:ln>
        </p:spPr>
        <p:txBody>
          <a:bodyPr spcFirstLastPara="1" wrap="square" lIns="91425" tIns="45700" rIns="91425" bIns="45700" anchor="t" anchorCtr="0">
            <a:noAutofit/>
          </a:bodyPr>
          <a:lstStyle/>
          <a:p>
            <a:pPr marL="685800" lvl="1" indent="-203200" algn="l" rtl="0">
              <a:lnSpc>
                <a:spcPct val="90000"/>
              </a:lnSpc>
              <a:spcBef>
                <a:spcPts val="0"/>
              </a:spcBef>
              <a:spcAft>
                <a:spcPts val="0"/>
              </a:spcAft>
              <a:buClr>
                <a:schemeClr val="dk1"/>
              </a:buClr>
              <a:buSzPts val="1600"/>
              <a:buChar char="•"/>
            </a:pPr>
            <a:r>
              <a:rPr lang="en-US" sz="1600"/>
              <a:t>Preparation</a:t>
            </a:r>
            <a:endParaRPr sz="1600"/>
          </a:p>
          <a:p>
            <a:pPr marL="685800" lvl="1" indent="-203200" algn="l" rtl="0">
              <a:lnSpc>
                <a:spcPct val="90000"/>
              </a:lnSpc>
              <a:spcBef>
                <a:spcPts val="500"/>
              </a:spcBef>
              <a:spcAft>
                <a:spcPts val="0"/>
              </a:spcAft>
              <a:buClr>
                <a:schemeClr val="dk1"/>
              </a:buClr>
              <a:buSzPts val="1600"/>
              <a:buChar char="•"/>
            </a:pPr>
            <a:r>
              <a:rPr lang="en-US" sz="1600"/>
              <a:t>Case Analysis</a:t>
            </a:r>
            <a:endParaRPr sz="1600"/>
          </a:p>
          <a:p>
            <a:pPr marL="685800" lvl="1" indent="-203200" algn="l" rtl="0">
              <a:lnSpc>
                <a:spcPct val="90000"/>
              </a:lnSpc>
              <a:spcBef>
                <a:spcPts val="500"/>
              </a:spcBef>
              <a:spcAft>
                <a:spcPts val="0"/>
              </a:spcAft>
              <a:buClr>
                <a:schemeClr val="dk1"/>
              </a:buClr>
              <a:buSzPts val="1600"/>
              <a:buChar char="•"/>
            </a:pPr>
            <a:r>
              <a:rPr lang="en-US" sz="1600"/>
              <a:t>Presentation of the Case</a:t>
            </a:r>
            <a:endParaRPr sz="1600"/>
          </a:p>
          <a:p>
            <a:pPr marL="685800" lvl="1" indent="-203200" algn="l" rtl="0">
              <a:lnSpc>
                <a:spcPct val="90000"/>
              </a:lnSpc>
              <a:spcBef>
                <a:spcPts val="500"/>
              </a:spcBef>
              <a:spcAft>
                <a:spcPts val="0"/>
              </a:spcAft>
              <a:buClr>
                <a:schemeClr val="dk1"/>
              </a:buClr>
              <a:buSzPts val="1600"/>
              <a:buChar char="•"/>
            </a:pPr>
            <a:r>
              <a:rPr lang="en-US" sz="1600"/>
              <a:t>Client’s Goals &amp; Expectations</a:t>
            </a:r>
            <a:endParaRPr sz="1600"/>
          </a:p>
          <a:p>
            <a:pPr marL="685800" lvl="1" indent="-203200" algn="l" rtl="0">
              <a:lnSpc>
                <a:spcPct val="90000"/>
              </a:lnSpc>
              <a:spcBef>
                <a:spcPts val="500"/>
              </a:spcBef>
              <a:spcAft>
                <a:spcPts val="0"/>
              </a:spcAft>
              <a:buClr>
                <a:schemeClr val="dk1"/>
              </a:buClr>
              <a:buSzPts val="1600"/>
              <a:buChar char="•"/>
            </a:pPr>
            <a:r>
              <a:rPr lang="en-US" sz="1600"/>
              <a:t>Understanding the Opposition</a:t>
            </a:r>
            <a:endParaRPr sz="1600"/>
          </a:p>
          <a:p>
            <a:pPr marL="914400" lvl="0" indent="0" algn="l" rtl="0">
              <a:lnSpc>
                <a:spcPct val="90000"/>
              </a:lnSpc>
              <a:spcBef>
                <a:spcPts val="500"/>
              </a:spcBef>
              <a:spcAft>
                <a:spcPts val="0"/>
              </a:spcAft>
              <a:buSzPts val="1800"/>
              <a:buNone/>
            </a:pPr>
            <a:endParaRPr sz="1600"/>
          </a:p>
        </p:txBody>
      </p:sp>
      <p:sp>
        <p:nvSpPr>
          <p:cNvPr id="203" name="Google Shape;203;p6"/>
          <p:cNvSpPr txBox="1"/>
          <p:nvPr/>
        </p:nvSpPr>
        <p:spPr>
          <a:xfrm>
            <a:off x="1042345" y="5571268"/>
            <a:ext cx="9016500" cy="369300"/>
          </a:xfrm>
          <a:prstGeom prst="rect">
            <a:avLst/>
          </a:prstGeom>
          <a:gradFill>
            <a:gsLst>
              <a:gs pos="0">
                <a:srgbClr val="8C44A0"/>
              </a:gs>
              <a:gs pos="78000">
                <a:srgbClr val="821B99"/>
              </a:gs>
              <a:gs pos="100000">
                <a:srgbClr val="821B99"/>
              </a:gs>
            </a:gsLst>
            <a:lin ang="5400000" scaled="0"/>
          </a:gradFill>
          <a:ln>
            <a:noFill/>
          </a:ln>
          <a:effectLst>
            <a:outerShdw blurRad="57150" dist="19050" dir="5400000" algn="ctr" rotWithShape="0">
              <a:srgbClr val="000000">
                <a:alpha val="47058"/>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entury Gothic"/>
                <a:ea typeface="Century Gothic"/>
                <a:cs typeface="Century Gothic"/>
                <a:sym typeface="Century Gothic"/>
              </a:rPr>
              <a:t>Failure to reach a settlement will not impact your score!</a:t>
            </a:r>
            <a:endParaRPr sz="1400" b="0" i="0" u="none" strike="noStrike" cap="none">
              <a:solidFill>
                <a:srgbClr val="000000"/>
              </a:solidFill>
              <a:latin typeface="Arial"/>
              <a:ea typeface="Arial"/>
              <a:cs typeface="Arial"/>
              <a:sym typeface="Arial"/>
            </a:endParaRPr>
          </a:p>
        </p:txBody>
      </p:sp>
      <p:sp>
        <p:nvSpPr>
          <p:cNvPr id="204" name="Google Shape;204;p6"/>
          <p:cNvSpPr txBox="1"/>
          <p:nvPr/>
        </p:nvSpPr>
        <p:spPr>
          <a:xfrm>
            <a:off x="685800" y="2415375"/>
            <a:ext cx="9810600" cy="1422300"/>
          </a:xfrm>
          <a:prstGeom prst="rect">
            <a:avLst/>
          </a:prstGeom>
          <a:noFill/>
          <a:ln>
            <a:noFill/>
          </a:ln>
        </p:spPr>
        <p:txBody>
          <a:bodyPr spcFirstLastPara="1" wrap="square" lIns="91425" tIns="45700" rIns="91425" bIns="45700" anchor="t" anchorCtr="0">
            <a:spAutoFit/>
          </a:bodyPr>
          <a:lstStyle/>
          <a:p>
            <a:pPr marL="228600" marR="0" lvl="0" indent="-139700" algn="l" rtl="0">
              <a:lnSpc>
                <a:spcPct val="90000"/>
              </a:lnSpc>
              <a:spcBef>
                <a:spcPts val="0"/>
              </a:spcBef>
              <a:spcAft>
                <a:spcPts val="0"/>
              </a:spcAft>
              <a:buClr>
                <a:schemeClr val="dk1"/>
              </a:buClr>
              <a:buSzPts val="1800"/>
              <a:buFont typeface="Arial"/>
              <a:buChar char="•"/>
            </a:pPr>
            <a:r>
              <a:rPr lang="en-US" sz="1800" b="0" i="0" u="none" strike="noStrike" cap="none">
                <a:solidFill>
                  <a:schemeClr val="dk1"/>
                </a:solidFill>
                <a:latin typeface="Century Gothic"/>
                <a:ea typeface="Century Gothic"/>
                <a:cs typeface="Century Gothic"/>
                <a:sym typeface="Century Gothic"/>
              </a:rPr>
              <a:t>Teams are scored out of 100 points in each round.</a:t>
            </a:r>
            <a:endParaRPr sz="1800" b="0" i="0" u="none" strike="noStrike" cap="none">
              <a:solidFill>
                <a:schemeClr val="dk1"/>
              </a:solidFill>
              <a:latin typeface="Century Gothic"/>
              <a:ea typeface="Century Gothic"/>
              <a:cs typeface="Century Gothic"/>
              <a:sym typeface="Century Gothic"/>
            </a:endParaRPr>
          </a:p>
          <a:p>
            <a:pPr marL="228600" marR="0" lvl="0" indent="-139700" algn="l" rtl="0">
              <a:lnSpc>
                <a:spcPct val="90000"/>
              </a:lnSpc>
              <a:spcBef>
                <a:spcPts val="0"/>
              </a:spcBef>
              <a:spcAft>
                <a:spcPts val="0"/>
              </a:spcAft>
              <a:buClr>
                <a:schemeClr val="dk1"/>
              </a:buClr>
              <a:buSzPts val="1800"/>
              <a:buFont typeface="Arial"/>
              <a:buChar char="•"/>
            </a:pPr>
            <a:r>
              <a:rPr lang="en-US" sz="1800" b="0" i="0" u="none" strike="noStrike" cap="none">
                <a:solidFill>
                  <a:schemeClr val="dk1"/>
                </a:solidFill>
                <a:latin typeface="Century Gothic"/>
                <a:ea typeface="Century Gothic"/>
                <a:cs typeface="Century Gothic"/>
                <a:sym typeface="Century Gothic"/>
              </a:rPr>
              <a:t>The team with the higher score wins the round</a:t>
            </a:r>
            <a:r>
              <a:rPr lang="en-US" sz="2200" b="0" i="0" u="none" strike="noStrike" cap="none">
                <a:solidFill>
                  <a:schemeClr val="dk1"/>
                </a:solidFill>
                <a:latin typeface="Century Gothic"/>
                <a:ea typeface="Century Gothic"/>
                <a:cs typeface="Century Gothic"/>
                <a:sym typeface="Century Gothic"/>
              </a:rPr>
              <a:t>.</a:t>
            </a:r>
            <a:endParaRPr sz="2200" b="0" i="0" u="none" strike="noStrike" cap="none">
              <a:solidFill>
                <a:schemeClr val="dk1"/>
              </a:solidFill>
              <a:latin typeface="Century Gothic"/>
              <a:ea typeface="Century Gothic"/>
              <a:cs typeface="Century Gothic"/>
              <a:sym typeface="Century Gothic"/>
            </a:endParaRPr>
          </a:p>
          <a:p>
            <a:pPr marL="457200" marR="0" lvl="0" indent="0" algn="l" rtl="0">
              <a:lnSpc>
                <a:spcPct val="90000"/>
              </a:lnSpc>
              <a:spcBef>
                <a:spcPts val="0"/>
              </a:spcBef>
              <a:spcAft>
                <a:spcPts val="0"/>
              </a:spcAft>
              <a:buClr>
                <a:srgbClr val="000000"/>
              </a:buClr>
              <a:buSzPts val="1800"/>
              <a:buFont typeface="Arial"/>
              <a:buNone/>
            </a:pPr>
            <a:endParaRPr sz="1800" b="1" i="0" u="none" strike="noStrike" cap="none">
              <a:solidFill>
                <a:schemeClr val="dk1"/>
              </a:solidFill>
              <a:latin typeface="Century Gothic"/>
              <a:ea typeface="Century Gothic"/>
              <a:cs typeface="Century Gothic"/>
              <a:sym typeface="Century Gothic"/>
            </a:endParaRPr>
          </a:p>
          <a:p>
            <a:pPr marL="228600" marR="0" lvl="0" indent="-139700" algn="l" rtl="0">
              <a:lnSpc>
                <a:spcPct val="90000"/>
              </a:lnSpc>
              <a:spcBef>
                <a:spcPts val="0"/>
              </a:spcBef>
              <a:spcAft>
                <a:spcPts val="0"/>
              </a:spcAft>
              <a:buClr>
                <a:schemeClr val="dk1"/>
              </a:buClr>
              <a:buSzPts val="1800"/>
              <a:buFont typeface="Arial"/>
              <a:buChar char="•"/>
            </a:pPr>
            <a:r>
              <a:rPr lang="en-US" sz="1800" b="1" i="0" u="none" strike="noStrike" cap="none">
                <a:solidFill>
                  <a:schemeClr val="dk1"/>
                </a:solidFill>
                <a:latin typeface="Century Gothic"/>
                <a:ea typeface="Century Gothic"/>
                <a:cs typeface="Century Gothic"/>
                <a:sym typeface="Century Gothic"/>
              </a:rPr>
              <a:t>Judges score teams on a scale of 1-10 for each of the following criteria: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entury Gothic"/>
              <a:ea typeface="Century Gothic"/>
              <a:cs typeface="Century Gothic"/>
              <a:sym typeface="Century Gothic"/>
            </a:endParaRPr>
          </a:p>
        </p:txBody>
      </p:sp>
      <p:sp>
        <p:nvSpPr>
          <p:cNvPr id="205" name="Google Shape;205;p6"/>
          <p:cNvSpPr txBox="1"/>
          <p:nvPr/>
        </p:nvSpPr>
        <p:spPr>
          <a:xfrm>
            <a:off x="5023350" y="3681450"/>
            <a:ext cx="5177700" cy="1549500"/>
          </a:xfrm>
          <a:prstGeom prst="rect">
            <a:avLst/>
          </a:prstGeom>
          <a:noFill/>
          <a:ln>
            <a:noFill/>
          </a:ln>
        </p:spPr>
        <p:txBody>
          <a:bodyPr spcFirstLastPara="1" wrap="square" lIns="91425" tIns="91425" rIns="91425" bIns="91425" anchor="t" anchorCtr="0">
            <a:spAutoFit/>
          </a:bodyPr>
          <a:lstStyle/>
          <a:p>
            <a:pPr marL="685800" marR="0" lvl="1" indent="-203200" algn="l" rtl="0">
              <a:lnSpc>
                <a:spcPct val="90000"/>
              </a:lnSpc>
              <a:spcBef>
                <a:spcPts val="500"/>
              </a:spcBef>
              <a:spcAft>
                <a:spcPts val="0"/>
              </a:spcAft>
              <a:buClr>
                <a:schemeClr val="dk1"/>
              </a:buClr>
              <a:buSzPts val="1600"/>
              <a:buFont typeface="Arial"/>
              <a:buChar char="•"/>
            </a:pPr>
            <a:r>
              <a:rPr lang="en-US" sz="1600" b="0" i="0" u="none" strike="noStrike" cap="none">
                <a:solidFill>
                  <a:schemeClr val="dk1"/>
                </a:solidFill>
                <a:latin typeface="Century Gothic"/>
                <a:ea typeface="Century Gothic"/>
                <a:cs typeface="Century Gothic"/>
                <a:sym typeface="Century Gothic"/>
              </a:rPr>
              <a:t>Alternative Courses of Action</a:t>
            </a:r>
            <a:endParaRPr sz="1600" b="0" i="0" u="none" strike="noStrike" cap="none">
              <a:solidFill>
                <a:schemeClr val="dk1"/>
              </a:solidFill>
              <a:latin typeface="Century Gothic"/>
              <a:ea typeface="Century Gothic"/>
              <a:cs typeface="Century Gothic"/>
              <a:sym typeface="Century Gothic"/>
            </a:endParaRPr>
          </a:p>
          <a:p>
            <a:pPr marL="685800" marR="0" lvl="1" indent="-203200" algn="l" rtl="0">
              <a:lnSpc>
                <a:spcPct val="90000"/>
              </a:lnSpc>
              <a:spcBef>
                <a:spcPts val="500"/>
              </a:spcBef>
              <a:spcAft>
                <a:spcPts val="0"/>
              </a:spcAft>
              <a:buClr>
                <a:schemeClr val="dk1"/>
              </a:buClr>
              <a:buSzPts val="1600"/>
              <a:buFont typeface="Arial"/>
              <a:buChar char="•"/>
            </a:pPr>
            <a:r>
              <a:rPr lang="en-US" sz="1600" b="0" i="0" u="none" strike="noStrike" cap="none">
                <a:solidFill>
                  <a:schemeClr val="dk1"/>
                </a:solidFill>
                <a:latin typeface="Century Gothic"/>
                <a:ea typeface="Century Gothic"/>
                <a:cs typeface="Century Gothic"/>
                <a:sym typeface="Century Gothic"/>
              </a:rPr>
              <a:t>Answering &amp; Asking Questions</a:t>
            </a:r>
            <a:endParaRPr sz="1600" b="0" i="0" u="none" strike="noStrike" cap="none">
              <a:solidFill>
                <a:schemeClr val="dk1"/>
              </a:solidFill>
              <a:latin typeface="Century Gothic"/>
              <a:ea typeface="Century Gothic"/>
              <a:cs typeface="Century Gothic"/>
              <a:sym typeface="Century Gothic"/>
            </a:endParaRPr>
          </a:p>
          <a:p>
            <a:pPr marL="685800" marR="0" lvl="1" indent="-203200" algn="l" rtl="0">
              <a:lnSpc>
                <a:spcPct val="90000"/>
              </a:lnSpc>
              <a:spcBef>
                <a:spcPts val="500"/>
              </a:spcBef>
              <a:spcAft>
                <a:spcPts val="0"/>
              </a:spcAft>
              <a:buClr>
                <a:schemeClr val="dk1"/>
              </a:buClr>
              <a:buSzPts val="1600"/>
              <a:buFont typeface="Arial"/>
              <a:buChar char="•"/>
            </a:pPr>
            <a:r>
              <a:rPr lang="en-US" sz="1600" b="0" i="0" u="none" strike="noStrike" cap="none">
                <a:solidFill>
                  <a:schemeClr val="dk1"/>
                </a:solidFill>
                <a:latin typeface="Century Gothic"/>
                <a:ea typeface="Century Gothic"/>
                <a:cs typeface="Century Gothic"/>
                <a:sym typeface="Century Gothic"/>
              </a:rPr>
              <a:t>Attorney/Client Working Relationship</a:t>
            </a:r>
            <a:endParaRPr sz="1600" b="0" i="0" u="none" strike="noStrike" cap="none">
              <a:solidFill>
                <a:schemeClr val="dk1"/>
              </a:solidFill>
              <a:latin typeface="Century Gothic"/>
              <a:ea typeface="Century Gothic"/>
              <a:cs typeface="Century Gothic"/>
              <a:sym typeface="Century Gothic"/>
            </a:endParaRPr>
          </a:p>
          <a:p>
            <a:pPr marL="685800" marR="0" lvl="1" indent="-203200" algn="l" rtl="0">
              <a:lnSpc>
                <a:spcPct val="90000"/>
              </a:lnSpc>
              <a:spcBef>
                <a:spcPts val="500"/>
              </a:spcBef>
              <a:spcAft>
                <a:spcPts val="0"/>
              </a:spcAft>
              <a:buClr>
                <a:schemeClr val="dk1"/>
              </a:buClr>
              <a:buSzPts val="1600"/>
              <a:buFont typeface="Arial"/>
              <a:buChar char="•"/>
            </a:pPr>
            <a:r>
              <a:rPr lang="en-US" sz="1600" b="0" i="0" u="none" strike="noStrike" cap="none">
                <a:solidFill>
                  <a:schemeClr val="dk1"/>
                </a:solidFill>
                <a:latin typeface="Century Gothic"/>
                <a:ea typeface="Century Gothic"/>
                <a:cs typeface="Century Gothic"/>
                <a:sym typeface="Century Gothic"/>
              </a:rPr>
              <a:t>Client Performance</a:t>
            </a:r>
            <a:endParaRPr sz="1600" b="0" i="0" u="none" strike="noStrike" cap="none">
              <a:solidFill>
                <a:schemeClr val="dk1"/>
              </a:solidFill>
              <a:latin typeface="Century Gothic"/>
              <a:ea typeface="Century Gothic"/>
              <a:cs typeface="Century Gothic"/>
              <a:sym typeface="Century Gothic"/>
            </a:endParaRPr>
          </a:p>
          <a:p>
            <a:pPr marL="685800" marR="0" lvl="1" indent="-203200" algn="l" rtl="0">
              <a:lnSpc>
                <a:spcPct val="90000"/>
              </a:lnSpc>
              <a:spcBef>
                <a:spcPts val="500"/>
              </a:spcBef>
              <a:spcAft>
                <a:spcPts val="0"/>
              </a:spcAft>
              <a:buClr>
                <a:schemeClr val="dk1"/>
              </a:buClr>
              <a:buSzPts val="1600"/>
              <a:buFont typeface="Arial"/>
              <a:buChar char="•"/>
            </a:pPr>
            <a:r>
              <a:rPr lang="en-US" sz="1600" b="0" i="0" u="none" strike="noStrike" cap="none">
                <a:solidFill>
                  <a:schemeClr val="dk1"/>
                </a:solidFill>
                <a:latin typeface="Century Gothic"/>
                <a:ea typeface="Century Gothic"/>
                <a:cs typeface="Century Gothic"/>
                <a:sym typeface="Century Gothic"/>
              </a:rPr>
              <a:t>Time Management</a:t>
            </a:r>
            <a:endParaRPr sz="1600" b="0"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g27cfc9425af_0_7"/>
          <p:cNvSpPr txBox="1">
            <a:spLocks noGrp="1"/>
          </p:cNvSpPr>
          <p:nvPr>
            <p:ph type="title"/>
          </p:nvPr>
        </p:nvSpPr>
        <p:spPr>
          <a:xfrm>
            <a:off x="2895600" y="764373"/>
            <a:ext cx="8610600" cy="12930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Criteria for advancing</a:t>
            </a:r>
            <a:endParaRPr/>
          </a:p>
        </p:txBody>
      </p:sp>
      <p:sp>
        <p:nvSpPr>
          <p:cNvPr id="211" name="Google Shape;211;g27cfc9425af_0_7"/>
          <p:cNvSpPr txBox="1"/>
          <p:nvPr/>
        </p:nvSpPr>
        <p:spPr>
          <a:xfrm>
            <a:off x="1042345" y="5571268"/>
            <a:ext cx="9016500" cy="369300"/>
          </a:xfrm>
          <a:prstGeom prst="rect">
            <a:avLst/>
          </a:prstGeom>
          <a:gradFill>
            <a:gsLst>
              <a:gs pos="0">
                <a:srgbClr val="8C44A0"/>
              </a:gs>
              <a:gs pos="78000">
                <a:srgbClr val="821B99"/>
              </a:gs>
              <a:gs pos="100000">
                <a:srgbClr val="821B99"/>
              </a:gs>
            </a:gsLst>
            <a:lin ang="5400012" scaled="0"/>
          </a:gradFill>
          <a:ln>
            <a:noFill/>
          </a:ln>
          <a:effectLst>
            <a:outerShdw blurRad="57150" dist="19050" dir="5400000" algn="ctr" rotWithShape="0">
              <a:srgbClr val="000000">
                <a:alpha val="47058"/>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entury Gothic"/>
                <a:ea typeface="Century Gothic"/>
                <a:cs typeface="Century Gothic"/>
                <a:sym typeface="Century Gothic"/>
              </a:rPr>
              <a:t>Failure to reach a settlement will not impact your score!</a:t>
            </a:r>
            <a:endParaRPr sz="1400" b="0" i="0" u="none" strike="noStrike" cap="none">
              <a:solidFill>
                <a:srgbClr val="000000"/>
              </a:solidFill>
              <a:latin typeface="Arial"/>
              <a:ea typeface="Arial"/>
              <a:cs typeface="Arial"/>
              <a:sym typeface="Arial"/>
            </a:endParaRPr>
          </a:p>
        </p:txBody>
      </p:sp>
      <p:sp>
        <p:nvSpPr>
          <p:cNvPr id="212" name="Google Shape;212;g27cfc9425af_0_7"/>
          <p:cNvSpPr txBox="1"/>
          <p:nvPr/>
        </p:nvSpPr>
        <p:spPr>
          <a:xfrm>
            <a:off x="734250" y="2057375"/>
            <a:ext cx="10278900" cy="3140100"/>
          </a:xfrm>
          <a:prstGeom prst="rect">
            <a:avLst/>
          </a:prstGeom>
          <a:noFill/>
          <a:ln>
            <a:noFill/>
          </a:ln>
        </p:spPr>
        <p:txBody>
          <a:bodyPr spcFirstLastPara="1" wrap="square" lIns="91425" tIns="45700" rIns="91425" bIns="45700" anchor="t" anchorCtr="0">
            <a:spAutoFit/>
          </a:bodyPr>
          <a:lstStyle/>
          <a:p>
            <a:pPr marL="228600" marR="0" lvl="0" indent="-152400" algn="l" rtl="0">
              <a:lnSpc>
                <a:spcPct val="90000"/>
              </a:lnSpc>
              <a:spcBef>
                <a:spcPts val="0"/>
              </a:spcBef>
              <a:spcAft>
                <a:spcPts val="0"/>
              </a:spcAft>
              <a:buClr>
                <a:schemeClr val="dk1"/>
              </a:buClr>
              <a:buSzPts val="2000"/>
              <a:buFont typeface="Century Gothic"/>
              <a:buChar char="•"/>
            </a:pPr>
            <a:r>
              <a:rPr lang="en-US" sz="2000" b="0" i="0" u="none" strike="noStrike" cap="none">
                <a:solidFill>
                  <a:srgbClr val="000000"/>
                </a:solidFill>
                <a:latin typeface="Century Gothic"/>
                <a:ea typeface="Century Gothic"/>
                <a:cs typeface="Century Gothic"/>
                <a:sym typeface="Century Gothic"/>
              </a:rPr>
              <a:t>8 teams advance to the semi-finals.</a:t>
            </a:r>
            <a:endParaRPr sz="2000" b="0" i="0" u="none" strike="noStrike" cap="none">
              <a:solidFill>
                <a:srgbClr val="000000"/>
              </a:solidFill>
              <a:latin typeface="Century Gothic"/>
              <a:ea typeface="Century Gothic"/>
              <a:cs typeface="Century Gothic"/>
              <a:sym typeface="Century Gothic"/>
            </a:endParaRPr>
          </a:p>
          <a:p>
            <a:pPr marL="228600" marR="0" lvl="0" indent="-152400" algn="l" rtl="0">
              <a:lnSpc>
                <a:spcPct val="90000"/>
              </a:lnSpc>
              <a:spcBef>
                <a:spcPts val="0"/>
              </a:spcBef>
              <a:spcAft>
                <a:spcPts val="0"/>
              </a:spcAft>
              <a:buClr>
                <a:schemeClr val="dk1"/>
              </a:buClr>
              <a:buSzPts val="2000"/>
              <a:buFont typeface="Century Gothic"/>
              <a:buChar char="•"/>
            </a:pPr>
            <a:r>
              <a:rPr lang="en-US" sz="2000" b="0" i="0" u="none" strike="noStrike" cap="none">
                <a:solidFill>
                  <a:srgbClr val="000000"/>
                </a:solidFill>
                <a:latin typeface="Century Gothic"/>
                <a:ea typeface="Century Gothic"/>
                <a:cs typeface="Century Gothic"/>
                <a:sym typeface="Century Gothic"/>
              </a:rPr>
              <a:t>Advancement is decided based on the amount of wins out of the first two preliminary rounds.</a:t>
            </a:r>
            <a:endParaRPr sz="2000" b="0" i="0" u="none" strike="noStrike" cap="none">
              <a:solidFill>
                <a:srgbClr val="000000"/>
              </a:solidFill>
              <a:latin typeface="Century Gothic"/>
              <a:ea typeface="Century Gothic"/>
              <a:cs typeface="Century Gothic"/>
              <a:sym typeface="Century Gothic"/>
            </a:endParaRPr>
          </a:p>
          <a:p>
            <a:pPr marL="228600" marR="0" lvl="0" indent="-152400" algn="l" rtl="0">
              <a:lnSpc>
                <a:spcPct val="90000"/>
              </a:lnSpc>
              <a:spcBef>
                <a:spcPts val="0"/>
              </a:spcBef>
              <a:spcAft>
                <a:spcPts val="0"/>
              </a:spcAft>
              <a:buClr>
                <a:schemeClr val="dk1"/>
              </a:buClr>
              <a:buSzPts val="2000"/>
              <a:buFont typeface="Century Gothic"/>
              <a:buChar char="•"/>
            </a:pPr>
            <a:r>
              <a:rPr lang="en-US" sz="2000" b="0" i="0" u="none" strike="noStrike" cap="none">
                <a:solidFill>
                  <a:srgbClr val="000000"/>
                </a:solidFill>
                <a:latin typeface="Century Gothic"/>
                <a:ea typeface="Century Gothic"/>
                <a:cs typeface="Century Gothic"/>
                <a:sym typeface="Century Gothic"/>
              </a:rPr>
              <a:t>If there is a tie, then the team with the highest raw total score from both rounds advances.</a:t>
            </a:r>
            <a:endParaRPr sz="2000" b="0" i="0" u="none" strike="noStrike" cap="none">
              <a:solidFill>
                <a:srgbClr val="000000"/>
              </a:solidFill>
              <a:latin typeface="Century Gothic"/>
              <a:ea typeface="Century Gothic"/>
              <a:cs typeface="Century Gothic"/>
              <a:sym typeface="Century Gothic"/>
            </a:endParaRPr>
          </a:p>
          <a:p>
            <a:pPr marL="457200" marR="0" lvl="0" indent="0" algn="l" rtl="0">
              <a:lnSpc>
                <a:spcPct val="90000"/>
              </a:lnSpc>
              <a:spcBef>
                <a:spcPts val="0"/>
              </a:spcBef>
              <a:spcAft>
                <a:spcPts val="0"/>
              </a:spcAft>
              <a:buClr>
                <a:srgbClr val="000000"/>
              </a:buClr>
              <a:buSzPts val="2000"/>
              <a:buFont typeface="Arial"/>
              <a:buNone/>
            </a:pPr>
            <a:endParaRPr sz="2000" b="0" i="0" u="none" strike="noStrike" cap="none">
              <a:solidFill>
                <a:srgbClr val="000000"/>
              </a:solidFill>
              <a:latin typeface="Century Gothic"/>
              <a:ea typeface="Century Gothic"/>
              <a:cs typeface="Century Gothic"/>
              <a:sym typeface="Century Gothic"/>
            </a:endParaRPr>
          </a:p>
          <a:p>
            <a:pPr marL="228600" marR="0" lvl="0" indent="-152400" algn="l" rtl="0">
              <a:lnSpc>
                <a:spcPct val="90000"/>
              </a:lnSpc>
              <a:spcBef>
                <a:spcPts val="0"/>
              </a:spcBef>
              <a:spcAft>
                <a:spcPts val="0"/>
              </a:spcAft>
              <a:buClr>
                <a:schemeClr val="dk1"/>
              </a:buClr>
              <a:buSzPts val="2000"/>
              <a:buFont typeface="Century Gothic"/>
              <a:buChar char="•"/>
            </a:pPr>
            <a:r>
              <a:rPr lang="en-US" sz="2000" b="0" i="0" u="none" strike="noStrike" cap="none">
                <a:solidFill>
                  <a:srgbClr val="000000"/>
                </a:solidFill>
                <a:latin typeface="Century Gothic"/>
                <a:ea typeface="Century Gothic"/>
                <a:cs typeface="Century Gothic"/>
                <a:sym typeface="Century Gothic"/>
              </a:rPr>
              <a:t>Example:</a:t>
            </a:r>
            <a:endParaRPr sz="2000" b="0" i="0" u="none" strike="noStrike" cap="none">
              <a:solidFill>
                <a:srgbClr val="000000"/>
              </a:solidFill>
              <a:latin typeface="Century Gothic"/>
              <a:ea typeface="Century Gothic"/>
              <a:cs typeface="Century Gothic"/>
              <a:sym typeface="Century Gothic"/>
            </a:endParaRPr>
          </a:p>
          <a:p>
            <a:pPr marL="914400" marR="0" lvl="1" indent="-355600" algn="l" rtl="0">
              <a:lnSpc>
                <a:spcPct val="90000"/>
              </a:lnSpc>
              <a:spcBef>
                <a:spcPts val="0"/>
              </a:spcBef>
              <a:spcAft>
                <a:spcPts val="0"/>
              </a:spcAft>
              <a:buClr>
                <a:schemeClr val="dk1"/>
              </a:buClr>
              <a:buSzPts val="2000"/>
              <a:buFont typeface="Century Gothic"/>
              <a:buChar char="•"/>
            </a:pPr>
            <a:r>
              <a:rPr lang="en-US" sz="2000" b="0" i="0" u="none" strike="noStrike" cap="none">
                <a:solidFill>
                  <a:srgbClr val="000000"/>
                </a:solidFill>
                <a:latin typeface="Century Gothic"/>
                <a:ea typeface="Century Gothic"/>
                <a:cs typeface="Century Gothic"/>
                <a:sym typeface="Century Gothic"/>
              </a:rPr>
              <a:t>10 teams win both preliminary rounds and there are 8 semi-finalist slots.</a:t>
            </a:r>
            <a:endParaRPr sz="2000" b="0" i="0" u="none" strike="noStrike" cap="none">
              <a:solidFill>
                <a:srgbClr val="000000"/>
              </a:solidFill>
              <a:latin typeface="Century Gothic"/>
              <a:ea typeface="Century Gothic"/>
              <a:cs typeface="Century Gothic"/>
              <a:sym typeface="Century Gothic"/>
            </a:endParaRPr>
          </a:p>
          <a:p>
            <a:pPr marL="914400" marR="0" lvl="1" indent="-355600" algn="l" rtl="0">
              <a:lnSpc>
                <a:spcPct val="90000"/>
              </a:lnSpc>
              <a:spcBef>
                <a:spcPts val="0"/>
              </a:spcBef>
              <a:spcAft>
                <a:spcPts val="0"/>
              </a:spcAft>
              <a:buClr>
                <a:schemeClr val="dk1"/>
              </a:buClr>
              <a:buSzPts val="2000"/>
              <a:buFont typeface="Century Gothic"/>
              <a:buChar char="•"/>
            </a:pPr>
            <a:r>
              <a:rPr lang="en-US" sz="2000" b="0" i="0" u="none" strike="noStrike" cap="none">
                <a:solidFill>
                  <a:srgbClr val="000000"/>
                </a:solidFill>
                <a:latin typeface="Century Gothic"/>
                <a:ea typeface="Century Gothic"/>
                <a:cs typeface="Century Gothic"/>
                <a:sym typeface="Century Gothic"/>
              </a:rPr>
              <a:t>We would then look at the total raw score from both rounds (out of 200).</a:t>
            </a:r>
            <a:endParaRPr sz="2000" b="0" i="0" u="none" strike="noStrike" cap="none">
              <a:solidFill>
                <a:srgbClr val="000000"/>
              </a:solidFill>
              <a:latin typeface="Century Gothic"/>
              <a:ea typeface="Century Gothic"/>
              <a:cs typeface="Century Gothic"/>
              <a:sym typeface="Century Gothic"/>
            </a:endParaRPr>
          </a:p>
          <a:p>
            <a:pPr marL="914400" marR="0" lvl="1" indent="-355600" algn="l" rtl="0">
              <a:lnSpc>
                <a:spcPct val="90000"/>
              </a:lnSpc>
              <a:spcBef>
                <a:spcPts val="0"/>
              </a:spcBef>
              <a:spcAft>
                <a:spcPts val="0"/>
              </a:spcAft>
              <a:buClr>
                <a:schemeClr val="dk1"/>
              </a:buClr>
              <a:buSzPts val="2000"/>
              <a:buFont typeface="Century Gothic"/>
              <a:buChar char="•"/>
            </a:pPr>
            <a:r>
              <a:rPr lang="en-US" sz="2000" b="0" i="0" u="none" strike="noStrike" cap="none">
                <a:solidFill>
                  <a:srgbClr val="000000"/>
                </a:solidFill>
                <a:latin typeface="Century Gothic"/>
                <a:ea typeface="Century Gothic"/>
                <a:cs typeface="Century Gothic"/>
                <a:sym typeface="Century Gothic"/>
              </a:rPr>
              <a:t>The 8 teams with the highest total raw score advance.</a:t>
            </a:r>
            <a:endParaRPr sz="2000" b="0" i="0" u="none" strike="noStrike" cap="none">
              <a:solidFill>
                <a:srgbClr val="000000"/>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RULES &amp; CREDIT</a:t>
            </a:r>
            <a:endParaRPr/>
          </a:p>
        </p:txBody>
      </p:sp>
      <p:sp>
        <p:nvSpPr>
          <p:cNvPr id="218" name="Google Shape;218;p4"/>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Autofit/>
          </a:bodyPr>
          <a:lstStyle/>
          <a:p>
            <a:pPr marL="457200" lvl="0" indent="-342900" algn="l" rtl="0">
              <a:lnSpc>
                <a:spcPct val="110000"/>
              </a:lnSpc>
              <a:spcBef>
                <a:spcPts val="0"/>
              </a:spcBef>
              <a:spcAft>
                <a:spcPts val="0"/>
              </a:spcAft>
              <a:buSzPts val="1800"/>
              <a:buChar char="•"/>
            </a:pPr>
            <a:r>
              <a:rPr lang="en-US" sz="1600" dirty="0"/>
              <a:t>Students can earn 1 hour non substantive credit by:</a:t>
            </a:r>
            <a:endParaRPr sz="1600" dirty="0"/>
          </a:p>
          <a:p>
            <a:pPr marL="914400" lvl="1" indent="-342900" algn="l" rtl="0">
              <a:lnSpc>
                <a:spcPct val="110000"/>
              </a:lnSpc>
              <a:spcBef>
                <a:spcPts val="0"/>
              </a:spcBef>
              <a:spcAft>
                <a:spcPts val="0"/>
              </a:spcAft>
              <a:buSzPts val="1800"/>
              <a:buChar char="•"/>
            </a:pPr>
            <a:r>
              <a:rPr lang="en-US" sz="1600" dirty="0"/>
              <a:t>Making a GOOD FAITH EFFORT in the competition, </a:t>
            </a:r>
            <a:r>
              <a:rPr lang="en-US" sz="1600" b="1" dirty="0"/>
              <a:t>and</a:t>
            </a:r>
            <a:r>
              <a:rPr lang="en-US" sz="1600" dirty="0"/>
              <a:t> </a:t>
            </a:r>
            <a:endParaRPr sz="1600" dirty="0"/>
          </a:p>
          <a:p>
            <a:pPr lvl="1">
              <a:lnSpc>
                <a:spcPct val="110000"/>
              </a:lnSpc>
              <a:spcBef>
                <a:spcPts val="0"/>
              </a:spcBef>
            </a:pPr>
            <a:r>
              <a:rPr lang="en-US" sz="1600" dirty="0"/>
              <a:t>Completing the timely submission of the writing assignments- </a:t>
            </a:r>
            <a:r>
              <a:rPr lang="en-US" sz="1600" b="1" dirty="0"/>
              <a:t>due October 9th at 11:59 pm.</a:t>
            </a:r>
          </a:p>
          <a:p>
            <a:pPr marL="228600" lvl="0" indent="-203200" algn="l" rtl="0">
              <a:lnSpc>
                <a:spcPct val="90000"/>
              </a:lnSpc>
              <a:spcBef>
                <a:spcPts val="1000"/>
              </a:spcBef>
              <a:spcAft>
                <a:spcPts val="0"/>
              </a:spcAft>
              <a:buClr>
                <a:schemeClr val="dk1"/>
              </a:buClr>
              <a:buSzPts val="1800"/>
              <a:buChar char="•"/>
            </a:pPr>
            <a:r>
              <a:rPr lang="en-US" sz="1600" dirty="0"/>
              <a:t>Team Requirements</a:t>
            </a:r>
            <a:endParaRPr sz="1600" dirty="0"/>
          </a:p>
          <a:p>
            <a:pPr marL="685800" lvl="1" indent="-215900" algn="l" rtl="0">
              <a:lnSpc>
                <a:spcPct val="90000"/>
              </a:lnSpc>
              <a:spcBef>
                <a:spcPts val="500"/>
              </a:spcBef>
              <a:spcAft>
                <a:spcPts val="0"/>
              </a:spcAft>
              <a:buClr>
                <a:schemeClr val="dk1"/>
              </a:buClr>
              <a:buSzPts val="1800"/>
              <a:buChar char="•"/>
            </a:pPr>
            <a:r>
              <a:rPr lang="en-US" sz="1600" dirty="0"/>
              <a:t>All teams must be dressed business professional</a:t>
            </a:r>
            <a:endParaRPr sz="1600" dirty="0"/>
          </a:p>
          <a:p>
            <a:pPr marL="685800" lvl="1" indent="-215900" algn="l" rtl="0">
              <a:lnSpc>
                <a:spcPct val="90000"/>
              </a:lnSpc>
              <a:spcBef>
                <a:spcPts val="500"/>
              </a:spcBef>
              <a:spcAft>
                <a:spcPts val="0"/>
              </a:spcAft>
              <a:buClr>
                <a:schemeClr val="dk1"/>
              </a:buClr>
              <a:buSzPts val="1800"/>
              <a:buChar char="•"/>
            </a:pPr>
            <a:r>
              <a:rPr lang="en-US" sz="1600" dirty="0"/>
              <a:t>All teams are required to compete in 2 preliminary rounds (switching roles)</a:t>
            </a:r>
            <a:endParaRPr sz="1600" dirty="0"/>
          </a:p>
          <a:p>
            <a:pPr marL="685800" lvl="1" indent="-215900" algn="l" rtl="0">
              <a:lnSpc>
                <a:spcPct val="90000"/>
              </a:lnSpc>
              <a:spcBef>
                <a:spcPts val="500"/>
              </a:spcBef>
              <a:spcAft>
                <a:spcPts val="0"/>
              </a:spcAft>
              <a:buClr>
                <a:schemeClr val="dk1"/>
              </a:buClr>
              <a:buSzPts val="1800"/>
              <a:buChar char="•"/>
            </a:pPr>
            <a:r>
              <a:rPr lang="en-US" sz="1600" dirty="0"/>
              <a:t>Team members must be in separate rooms </a:t>
            </a:r>
            <a:endParaRPr sz="1600" dirty="0"/>
          </a:p>
          <a:p>
            <a:pPr marL="685800" lvl="1" indent="-215900" algn="l" rtl="0">
              <a:lnSpc>
                <a:spcPct val="90000"/>
              </a:lnSpc>
              <a:spcBef>
                <a:spcPts val="500"/>
              </a:spcBef>
              <a:spcAft>
                <a:spcPts val="0"/>
              </a:spcAft>
              <a:buClr>
                <a:schemeClr val="dk1"/>
              </a:buClr>
              <a:buSzPts val="1800"/>
              <a:buChar char="•"/>
            </a:pPr>
            <a:r>
              <a:rPr lang="en-US" sz="1600" dirty="0"/>
              <a:t>Cameras and microphones must be on during the entire competition </a:t>
            </a:r>
            <a:endParaRPr sz="1600" dirty="0"/>
          </a:p>
          <a:p>
            <a:pPr marL="685800" lvl="1" indent="-215900" algn="l" rtl="0">
              <a:lnSpc>
                <a:spcPct val="90000"/>
              </a:lnSpc>
              <a:spcBef>
                <a:spcPts val="500"/>
              </a:spcBef>
              <a:spcAft>
                <a:spcPts val="0"/>
              </a:spcAft>
              <a:buClr>
                <a:schemeClr val="dk1"/>
              </a:buClr>
              <a:buSzPts val="1800"/>
              <a:buChar char="•"/>
            </a:pPr>
            <a:r>
              <a:rPr lang="en-US" sz="1600" dirty="0"/>
              <a:t>No virtual backgrounds allowed and you must be logged in from a computer</a:t>
            </a:r>
            <a:endParaRPr sz="1600" dirty="0"/>
          </a:p>
          <a:p>
            <a:pPr marL="685800" lvl="1" indent="-215900" algn="l" rtl="0">
              <a:lnSpc>
                <a:spcPct val="90000"/>
              </a:lnSpc>
              <a:spcBef>
                <a:spcPts val="500"/>
              </a:spcBef>
              <a:spcAft>
                <a:spcPts val="0"/>
              </a:spcAft>
              <a:buClr>
                <a:schemeClr val="dk1"/>
              </a:buClr>
              <a:buSzPts val="1800"/>
              <a:buChar char="•"/>
            </a:pPr>
            <a:r>
              <a:rPr lang="en-US" sz="1600" dirty="0"/>
              <a:t>May not consult attorneys or professors for strategies or tactics (this is your team's work product)!</a:t>
            </a:r>
          </a:p>
          <a:p>
            <a:pPr marL="685800" lvl="1" indent="-215900" algn="l" rtl="0">
              <a:lnSpc>
                <a:spcPct val="90000"/>
              </a:lnSpc>
              <a:spcBef>
                <a:spcPts val="500"/>
              </a:spcBef>
              <a:spcAft>
                <a:spcPts val="0"/>
              </a:spcAft>
              <a:buSzPts val="1800"/>
              <a:buChar char="•"/>
            </a:pPr>
            <a:r>
              <a:rPr lang="en-US" sz="1600" dirty="0"/>
              <a:t>Must have the most recent version of zoom downloaded</a:t>
            </a:r>
            <a:endParaRPr sz="1600" dirty="0"/>
          </a:p>
          <a:p>
            <a:pPr marL="685800" lvl="1" indent="-215900" algn="l" rtl="0">
              <a:lnSpc>
                <a:spcPct val="90000"/>
              </a:lnSpc>
              <a:spcBef>
                <a:spcPts val="500"/>
              </a:spcBef>
              <a:spcAft>
                <a:spcPts val="0"/>
              </a:spcAft>
              <a:buSzPts val="1800"/>
              <a:buChar char="•"/>
            </a:pPr>
            <a:r>
              <a:rPr lang="en-US" sz="1600" dirty="0"/>
              <a:t>Show good faith effort and be prepared - must not be intoxicated or hungover</a:t>
            </a:r>
          </a:p>
          <a:p>
            <a:pPr marL="685800" lvl="1" indent="-215900" algn="l" rtl="0">
              <a:lnSpc>
                <a:spcPct val="90000"/>
              </a:lnSpc>
              <a:spcBef>
                <a:spcPts val="500"/>
              </a:spcBef>
              <a:spcAft>
                <a:spcPts val="0"/>
              </a:spcAft>
              <a:buSzPts val="1800"/>
              <a:buChar char="•"/>
            </a:pPr>
            <a:r>
              <a:rPr lang="en-US" sz="1600" dirty="0"/>
              <a:t>Be on time!</a:t>
            </a:r>
            <a:endParaRPr sz="1600" dirty="0"/>
          </a:p>
          <a:p>
            <a:pPr marL="914400" lvl="0" indent="0" algn="l" rtl="0">
              <a:lnSpc>
                <a:spcPct val="90000"/>
              </a:lnSpc>
              <a:spcBef>
                <a:spcPts val="500"/>
              </a:spcBef>
              <a:spcAft>
                <a:spcPts val="0"/>
              </a:spcAft>
              <a:buSzPts val="1800"/>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28aa627fc13_0_0"/>
          <p:cNvSpPr txBox="1">
            <a:spLocks noGrp="1"/>
          </p:cNvSpPr>
          <p:nvPr>
            <p:ph type="title"/>
          </p:nvPr>
        </p:nvSpPr>
        <p:spPr>
          <a:xfrm>
            <a:off x="2895600" y="764373"/>
            <a:ext cx="8610600" cy="12930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ADVOCATE RULES</a:t>
            </a:r>
            <a:endParaRPr/>
          </a:p>
        </p:txBody>
      </p:sp>
      <p:sp>
        <p:nvSpPr>
          <p:cNvPr id="224" name="Google Shape;224;g28aa627fc13_0_0"/>
          <p:cNvSpPr txBox="1">
            <a:spLocks noGrp="1"/>
          </p:cNvSpPr>
          <p:nvPr>
            <p:ph type="body" idx="1"/>
          </p:nvPr>
        </p:nvSpPr>
        <p:spPr>
          <a:xfrm>
            <a:off x="685800" y="2194560"/>
            <a:ext cx="10820400" cy="40242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dirty="0"/>
              <a:t>Deadline to drop out of the competition is September 28th 5pm, 2026. </a:t>
            </a:r>
            <a:endParaRPr dirty="0"/>
          </a:p>
          <a:p>
            <a:pPr marL="0" lvl="0" indent="0" algn="l" rtl="0">
              <a:spcBef>
                <a:spcPts val="1000"/>
              </a:spcBef>
              <a:spcAft>
                <a:spcPts val="0"/>
              </a:spcAft>
              <a:buNone/>
            </a:pPr>
            <a:endParaRPr dirty="0"/>
          </a:p>
          <a:p>
            <a:pPr marL="457200" lvl="0" indent="-342900" algn="l" rtl="0">
              <a:spcBef>
                <a:spcPts val="1000"/>
              </a:spcBef>
              <a:spcAft>
                <a:spcPts val="0"/>
              </a:spcAft>
              <a:buSzPts val="1800"/>
              <a:buChar char="•"/>
            </a:pPr>
            <a:r>
              <a:rPr lang="en-US" dirty="0"/>
              <a:t>If a student fails to drop out before the deadline or fails to show up to competition they may be </a:t>
            </a:r>
            <a:r>
              <a:rPr lang="en-US" b="1" dirty="0"/>
              <a:t>suspended</a:t>
            </a:r>
            <a:r>
              <a:rPr lang="en-US" dirty="0"/>
              <a:t> from any advocates competition for 1 year. </a:t>
            </a:r>
            <a:endParaRPr dirty="0"/>
          </a:p>
          <a:p>
            <a:pPr marL="0" lvl="0" indent="0" algn="l" rtl="0">
              <a:spcBef>
                <a:spcPts val="1000"/>
              </a:spcBef>
              <a:spcAft>
                <a:spcPts val="0"/>
              </a:spcAft>
              <a:buNone/>
            </a:pPr>
            <a:endParaRPr dirty="0"/>
          </a:p>
          <a:p>
            <a:pPr marL="457200" lvl="0" indent="-342900" algn="l" rtl="0">
              <a:spcBef>
                <a:spcPts val="1000"/>
              </a:spcBef>
              <a:spcAft>
                <a:spcPts val="0"/>
              </a:spcAft>
              <a:buSzPts val="1800"/>
              <a:buChar char="•"/>
            </a:pPr>
            <a:r>
              <a:rPr lang="en-US" dirty="0"/>
              <a:t>If your partner fails to show up on the day of the competition you will compete as the client pro se, but you cannot advance to day two. </a:t>
            </a:r>
            <a:endParaRPr dirty="0"/>
          </a:p>
          <a:p>
            <a:pPr marL="0" lvl="0" indent="0" algn="l" rtl="0">
              <a:spcBef>
                <a:spcPts val="1000"/>
              </a:spcBef>
              <a:spcAft>
                <a:spcPts val="0"/>
              </a:spcAft>
              <a:buNone/>
            </a:pP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2"/>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WRITING REQUIREMENTS</a:t>
            </a:r>
            <a:endParaRPr/>
          </a:p>
        </p:txBody>
      </p:sp>
      <p:sp>
        <p:nvSpPr>
          <p:cNvPr id="230" name="Google Shape;230;p12"/>
          <p:cNvSpPr txBox="1">
            <a:spLocks noGrp="1"/>
          </p:cNvSpPr>
          <p:nvPr>
            <p:ph type="body" idx="1"/>
          </p:nvPr>
        </p:nvSpPr>
        <p:spPr>
          <a:xfrm>
            <a:off x="666750" y="1968750"/>
            <a:ext cx="11185500" cy="4629000"/>
          </a:xfrm>
          <a:prstGeom prst="rect">
            <a:avLst/>
          </a:prstGeom>
          <a:solidFill>
            <a:schemeClr val="lt1"/>
          </a:solidFill>
          <a:ln>
            <a:noFill/>
          </a:ln>
        </p:spPr>
        <p:txBody>
          <a:bodyPr spcFirstLastPara="1" wrap="square" lIns="91425" tIns="45700" rIns="91425" bIns="45700" anchor="t" anchorCtr="0">
            <a:normAutofit fontScale="25000" lnSpcReduction="20000"/>
          </a:bodyPr>
          <a:lstStyle/>
          <a:p>
            <a:pPr marL="457200" lvl="0" indent="0" algn="l" rtl="0">
              <a:lnSpc>
                <a:spcPct val="100000"/>
              </a:lnSpc>
              <a:spcBef>
                <a:spcPts val="0"/>
              </a:spcBef>
              <a:spcAft>
                <a:spcPts val="0"/>
              </a:spcAft>
              <a:buSzPct val="131940"/>
              <a:buNone/>
            </a:pPr>
            <a:endParaRPr sz="5457" b="1" dirty="0"/>
          </a:p>
          <a:p>
            <a:pPr marL="228600" lvl="0" indent="-175260" algn="l" rtl="0">
              <a:lnSpc>
                <a:spcPct val="100000"/>
              </a:lnSpc>
              <a:spcBef>
                <a:spcPts val="1000"/>
              </a:spcBef>
              <a:spcAft>
                <a:spcPts val="0"/>
              </a:spcAft>
              <a:buSzPct val="100000"/>
              <a:buChar char="•"/>
            </a:pPr>
            <a:r>
              <a:rPr lang="en-US" sz="5450" b="1" dirty="0"/>
              <a:t>ALL WRITING: 1” margin, Times New Roman, double spaced, 12 pt. font, name and team number on document.</a:t>
            </a:r>
            <a:endParaRPr sz="5450" b="1" dirty="0"/>
          </a:p>
          <a:p>
            <a:pPr marL="800100" lvl="1" indent="-314960" algn="l" rtl="0">
              <a:lnSpc>
                <a:spcPct val="100000"/>
              </a:lnSpc>
              <a:spcBef>
                <a:spcPts val="1000"/>
              </a:spcBef>
              <a:spcAft>
                <a:spcPts val="0"/>
              </a:spcAft>
              <a:buSzPct val="100000"/>
              <a:buChar char="•"/>
            </a:pPr>
            <a:r>
              <a:rPr lang="en-US" sz="5450" dirty="0"/>
              <a:t>Each team member must complete the writing requirement </a:t>
            </a:r>
            <a:r>
              <a:rPr lang="en-US" sz="5450" b="1" dirty="0"/>
              <a:t>separately.</a:t>
            </a:r>
            <a:endParaRPr sz="5450" b="1" dirty="0"/>
          </a:p>
          <a:p>
            <a:pPr marL="800100" lvl="1" indent="-314960" algn="l" rtl="0">
              <a:lnSpc>
                <a:spcPct val="100000"/>
              </a:lnSpc>
              <a:spcBef>
                <a:spcPts val="1000"/>
              </a:spcBef>
              <a:spcAft>
                <a:spcPts val="0"/>
              </a:spcAft>
              <a:buSzPct val="100000"/>
              <a:buChar char="•"/>
            </a:pPr>
            <a:r>
              <a:rPr lang="en-US" sz="5450" b="1" dirty="0"/>
              <a:t>Email the documents to </a:t>
            </a:r>
            <a:r>
              <a:rPr lang="en-US" sz="5450" b="1" u="sng" dirty="0">
                <a:solidFill>
                  <a:schemeClr val="hlink"/>
                </a:solidFill>
                <a:hlinkClick r:id="rId3">
                  <a:extLst>
                    <a:ext uri="{A12FA001-AC4F-418D-AE19-62706E023703}">
                      <ahyp:hlinkClr xmlns:ahyp="http://schemas.microsoft.com/office/drawing/2018/hyperlinkcolor" val="tx"/>
                    </a:ext>
                  </a:extLst>
                </a:hlinkClick>
              </a:rPr>
              <a:t>theadvocatesatuhlc@gmail.com</a:t>
            </a:r>
            <a:endParaRPr sz="5450" b="1" dirty="0">
              <a:solidFill>
                <a:schemeClr val="hlink"/>
              </a:solidFill>
            </a:endParaRPr>
          </a:p>
          <a:p>
            <a:pPr lvl="2" indent="-314960">
              <a:lnSpc>
                <a:spcPct val="100000"/>
              </a:lnSpc>
              <a:spcBef>
                <a:spcPts val="1000"/>
              </a:spcBef>
              <a:buSzPct val="100000"/>
            </a:pPr>
            <a:r>
              <a:rPr lang="en-US" sz="5450" b="1" dirty="0"/>
              <a:t>cc: </a:t>
            </a:r>
            <a:r>
              <a:rPr lang="en-US" sz="5600" b="1" dirty="0">
                <a:hlinkClick r:id="rId4"/>
              </a:rPr>
              <a:t>Hatrevin@cougarnet.uh.edu</a:t>
            </a:r>
            <a:endParaRPr lang="en-US" sz="5600" b="1" dirty="0"/>
          </a:p>
          <a:p>
            <a:pPr marL="800100" lvl="1" indent="-314960" algn="l" rtl="0">
              <a:lnSpc>
                <a:spcPct val="100000"/>
              </a:lnSpc>
              <a:spcBef>
                <a:spcPts val="1000"/>
              </a:spcBef>
              <a:spcAft>
                <a:spcPts val="0"/>
              </a:spcAft>
              <a:buClr>
                <a:schemeClr val="dk1"/>
              </a:buClr>
              <a:buSzPct val="100000"/>
              <a:buChar char="•"/>
            </a:pPr>
            <a:r>
              <a:rPr lang="en-US" sz="5450" dirty="0"/>
              <a:t>Round 1 and Round 2 are different problem sets. Please pick either the problem from Round 1 or Round 2 corresponding to your side (A or B) for the writing requirement. </a:t>
            </a:r>
            <a:endParaRPr sz="5450" dirty="0"/>
          </a:p>
          <a:p>
            <a:pPr marL="228600" lvl="0" indent="-175260" algn="l" rtl="0">
              <a:lnSpc>
                <a:spcPct val="100000"/>
              </a:lnSpc>
              <a:spcBef>
                <a:spcPts val="1000"/>
              </a:spcBef>
              <a:spcAft>
                <a:spcPts val="0"/>
              </a:spcAft>
              <a:buClr>
                <a:schemeClr val="dk1"/>
              </a:buClr>
              <a:buSzPct val="100000"/>
              <a:buChar char="•"/>
            </a:pPr>
            <a:r>
              <a:rPr lang="en-US" sz="5450" b="1" dirty="0"/>
              <a:t>Due October 1, 2026: </a:t>
            </a:r>
            <a:r>
              <a:rPr lang="en-US" sz="5450" dirty="0"/>
              <a:t>Position Statement &amp; Proposed Settlement Strategy</a:t>
            </a:r>
            <a:endParaRPr sz="5450" dirty="0"/>
          </a:p>
          <a:p>
            <a:pPr marL="800100" lvl="1" indent="-314960" algn="l" rtl="0">
              <a:lnSpc>
                <a:spcPct val="100000"/>
              </a:lnSpc>
              <a:spcBef>
                <a:spcPts val="500"/>
              </a:spcBef>
              <a:spcAft>
                <a:spcPts val="0"/>
              </a:spcAft>
              <a:buClr>
                <a:schemeClr val="dk1"/>
              </a:buClr>
              <a:buSzPct val="100000"/>
              <a:buChar char="•"/>
            </a:pPr>
            <a:r>
              <a:rPr lang="en-US" sz="5450" dirty="0"/>
              <a:t>You may discuss your position and strategy with your team but it must be drafted yourself.</a:t>
            </a:r>
            <a:endParaRPr sz="5450" dirty="0"/>
          </a:p>
          <a:p>
            <a:pPr marL="800100" lvl="1" indent="-314960" algn="l" rtl="0">
              <a:lnSpc>
                <a:spcPct val="100000"/>
              </a:lnSpc>
              <a:spcBef>
                <a:spcPts val="500"/>
              </a:spcBef>
              <a:spcAft>
                <a:spcPts val="0"/>
              </a:spcAft>
              <a:buClr>
                <a:schemeClr val="dk1"/>
              </a:buClr>
              <a:buSzPct val="100000"/>
              <a:buChar char="•"/>
            </a:pPr>
            <a:r>
              <a:rPr lang="en-US" sz="5450" dirty="0"/>
              <a:t>Written mediation position statement </a:t>
            </a:r>
            <a:r>
              <a:rPr lang="en-US" sz="5450" b="1" dirty="0"/>
              <a:t>(1 page maximum)</a:t>
            </a:r>
            <a:endParaRPr sz="5450" dirty="0"/>
          </a:p>
          <a:p>
            <a:pPr marL="800100" lvl="1" indent="-314960" algn="l" rtl="0">
              <a:lnSpc>
                <a:spcPct val="100000"/>
              </a:lnSpc>
              <a:spcBef>
                <a:spcPts val="500"/>
              </a:spcBef>
              <a:spcAft>
                <a:spcPts val="0"/>
              </a:spcAft>
              <a:buClr>
                <a:schemeClr val="dk1"/>
              </a:buClr>
              <a:buSzPct val="100000"/>
              <a:buChar char="•"/>
            </a:pPr>
            <a:r>
              <a:rPr lang="en-US" sz="5450" dirty="0"/>
              <a:t>A proposed settlement strategy in light of your position statement </a:t>
            </a:r>
            <a:r>
              <a:rPr lang="en-US" sz="5450" b="1" dirty="0"/>
              <a:t>(3-5 pages)</a:t>
            </a:r>
            <a:endParaRPr sz="5450" dirty="0"/>
          </a:p>
          <a:p>
            <a:pPr marL="228600" lvl="0" indent="-175260" algn="l" rtl="0">
              <a:lnSpc>
                <a:spcPct val="100000"/>
              </a:lnSpc>
              <a:spcBef>
                <a:spcPts val="1000"/>
              </a:spcBef>
              <a:spcAft>
                <a:spcPts val="0"/>
              </a:spcAft>
              <a:buClr>
                <a:schemeClr val="dk1"/>
              </a:buClr>
              <a:buSzPct val="100000"/>
              <a:buChar char="•"/>
            </a:pPr>
            <a:r>
              <a:rPr lang="en-US" sz="5450" b="1" dirty="0"/>
              <a:t>Due October 9, 2026: </a:t>
            </a:r>
            <a:r>
              <a:rPr lang="en-US" sz="5450" dirty="0"/>
              <a:t>Post-competition Analysis</a:t>
            </a:r>
            <a:endParaRPr sz="5450" dirty="0"/>
          </a:p>
          <a:p>
            <a:pPr marL="800100" lvl="1" indent="-314960" algn="l" rtl="0">
              <a:lnSpc>
                <a:spcPct val="100000"/>
              </a:lnSpc>
              <a:spcBef>
                <a:spcPts val="500"/>
              </a:spcBef>
              <a:spcAft>
                <a:spcPts val="0"/>
              </a:spcAft>
              <a:buClr>
                <a:schemeClr val="dk1"/>
              </a:buClr>
              <a:buSzPct val="100000"/>
              <a:buChar char="•"/>
            </a:pPr>
            <a:r>
              <a:rPr lang="en-US" sz="5450" dirty="0"/>
              <a:t>You may discuss it with your team but must draft your own.  </a:t>
            </a:r>
            <a:r>
              <a:rPr lang="en-US" sz="5450" b="1" dirty="0"/>
              <a:t>(5 page minimum)</a:t>
            </a:r>
            <a:endParaRPr sz="5450" dirty="0"/>
          </a:p>
          <a:p>
            <a:pPr marL="800100" lvl="1" indent="-314960" algn="l" rtl="0">
              <a:lnSpc>
                <a:spcPct val="100000"/>
              </a:lnSpc>
              <a:spcBef>
                <a:spcPts val="500"/>
              </a:spcBef>
              <a:spcAft>
                <a:spcPts val="0"/>
              </a:spcAft>
              <a:buClr>
                <a:schemeClr val="dk1"/>
              </a:buClr>
              <a:buSzPct val="100000"/>
              <a:buChar char="•"/>
            </a:pPr>
            <a:r>
              <a:rPr lang="en-US" sz="5450" dirty="0"/>
              <a:t>A post-competition analysis of the final outcome</a:t>
            </a:r>
            <a:endParaRPr sz="5450" dirty="0"/>
          </a:p>
          <a:p>
            <a:pPr marL="800100" lvl="1" indent="-314960" algn="l" rtl="0">
              <a:lnSpc>
                <a:spcPct val="100000"/>
              </a:lnSpc>
              <a:spcBef>
                <a:spcPts val="500"/>
              </a:spcBef>
              <a:spcAft>
                <a:spcPts val="0"/>
              </a:spcAft>
              <a:buClr>
                <a:schemeClr val="dk1"/>
              </a:buClr>
              <a:buSzPct val="100000"/>
              <a:buChar char="•"/>
            </a:pPr>
            <a:r>
              <a:rPr lang="en-US" sz="5450" dirty="0"/>
              <a:t>How well did your team’s strategy work? What would you change? Expectations vs. reality, etc.</a:t>
            </a:r>
            <a:endParaRPr sz="5450" dirty="0"/>
          </a:p>
          <a:p>
            <a:pPr marL="457200" lvl="1" indent="0" algn="l" rtl="0">
              <a:lnSpc>
                <a:spcPct val="90000"/>
              </a:lnSpc>
              <a:spcBef>
                <a:spcPts val="500"/>
              </a:spcBef>
              <a:spcAft>
                <a:spcPts val="0"/>
              </a:spcAft>
              <a:buClr>
                <a:schemeClr val="dk1"/>
              </a:buClr>
              <a:buSzPct val="59700"/>
              <a:buNone/>
            </a:pPr>
            <a:endParaRPr sz="3350" dirty="0"/>
          </a:p>
          <a:p>
            <a:pPr marL="457200" lvl="1" indent="0" algn="l" rtl="0">
              <a:lnSpc>
                <a:spcPct val="90000"/>
              </a:lnSpc>
              <a:spcBef>
                <a:spcPts val="500"/>
              </a:spcBef>
              <a:spcAft>
                <a:spcPts val="0"/>
              </a:spcAft>
              <a:buClr>
                <a:schemeClr val="dk1"/>
              </a:buClr>
              <a:buSzPct val="100000"/>
              <a:buNone/>
            </a:pPr>
            <a:endParaRPr dirty="0">
              <a:highlight>
                <a:srgbClr val="FFFF00"/>
              </a:highlight>
            </a:endParaRPr>
          </a:p>
          <a:p>
            <a:pPr marL="685800" lvl="1" indent="-101600" algn="l" rtl="0">
              <a:lnSpc>
                <a:spcPct val="90000"/>
              </a:lnSpc>
              <a:spcBef>
                <a:spcPts val="500"/>
              </a:spcBef>
              <a:spcAft>
                <a:spcPts val="0"/>
              </a:spcAft>
              <a:buClr>
                <a:schemeClr val="dk1"/>
              </a:buClr>
              <a:buSzPct val="100000"/>
              <a:buNone/>
            </a:pPr>
            <a:endParaRPr dirty="0"/>
          </a:p>
          <a:p>
            <a:pPr marL="685800" lvl="1" indent="-101600" algn="l" rtl="0">
              <a:lnSpc>
                <a:spcPct val="90000"/>
              </a:lnSpc>
              <a:spcBef>
                <a:spcPts val="500"/>
              </a:spcBef>
              <a:spcAft>
                <a:spcPts val="0"/>
              </a:spcAft>
              <a:buClr>
                <a:schemeClr val="dk1"/>
              </a:buClr>
              <a:buSzPct val="100000"/>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3"/>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r>
              <a:rPr lang="en-US" dirty="0"/>
              <a:t>CREDIT</a:t>
            </a:r>
          </a:p>
        </p:txBody>
      </p:sp>
      <p:sp>
        <p:nvSpPr>
          <p:cNvPr id="236" name="Google Shape;236;p13"/>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fontScale="85000" lnSpcReduction="20000"/>
          </a:bodyPr>
          <a:lstStyle/>
          <a:p>
            <a:pPr marL="228600" indent="-213360">
              <a:spcBef>
                <a:spcPts val="0"/>
              </a:spcBef>
              <a:buSzPct val="100000"/>
            </a:pPr>
            <a:r>
              <a:rPr lang="en-US" sz="2500" b="1" dirty="0"/>
              <a:t>Due October 1</a:t>
            </a:r>
            <a:r>
              <a:rPr lang="en-US" sz="2500" b="1" baseline="30000" dirty="0"/>
              <a:t>st</a:t>
            </a:r>
            <a:r>
              <a:rPr lang="en-US" sz="2500" b="1" dirty="0"/>
              <a:t>, 2026 by 5pm: </a:t>
            </a:r>
            <a:r>
              <a:rPr lang="en-US" sz="2500" dirty="0"/>
              <a:t>Position Statement</a:t>
            </a:r>
          </a:p>
          <a:p>
            <a:pPr marL="685800" lvl="1" indent="-215900" algn="l" rtl="0">
              <a:lnSpc>
                <a:spcPct val="90000"/>
              </a:lnSpc>
              <a:spcBef>
                <a:spcPts val="500"/>
              </a:spcBef>
              <a:spcAft>
                <a:spcPts val="0"/>
              </a:spcAft>
              <a:buClr>
                <a:schemeClr val="dk1"/>
              </a:buClr>
              <a:buSzPct val="100000"/>
              <a:buChar char="•"/>
            </a:pPr>
            <a:r>
              <a:rPr lang="en-US" sz="2300" dirty="0"/>
              <a:t>Mediators often require parties to provide a position statement prior to the mediation. </a:t>
            </a:r>
            <a:endParaRPr sz="2300" dirty="0"/>
          </a:p>
          <a:p>
            <a:pPr marL="685800" lvl="1" indent="-215900" algn="l" rtl="0">
              <a:lnSpc>
                <a:spcPct val="90000"/>
              </a:lnSpc>
              <a:spcBef>
                <a:spcPts val="500"/>
              </a:spcBef>
              <a:spcAft>
                <a:spcPts val="0"/>
              </a:spcAft>
              <a:buClr>
                <a:schemeClr val="dk1"/>
              </a:buClr>
              <a:buSzPct val="100000"/>
              <a:buChar char="•"/>
            </a:pPr>
            <a:r>
              <a:rPr lang="en-US" sz="2300" b="1" dirty="0"/>
              <a:t>Each</a:t>
            </a:r>
            <a:r>
              <a:rPr lang="en-US" sz="2300" dirty="0"/>
              <a:t> </a:t>
            </a:r>
            <a:r>
              <a:rPr lang="en-US" sz="2300" b="1" dirty="0"/>
              <a:t>team member</a:t>
            </a:r>
            <a:r>
              <a:rPr lang="en-US" sz="2300" dirty="0"/>
              <a:t> must submit their own </a:t>
            </a:r>
            <a:r>
              <a:rPr lang="en-US" sz="2300" b="1" dirty="0"/>
              <a:t>written Position Statement </a:t>
            </a:r>
            <a:r>
              <a:rPr lang="en-US" sz="2300" dirty="0"/>
              <a:t>not to exceed </a:t>
            </a:r>
            <a:r>
              <a:rPr lang="en-US" sz="2300" b="1" dirty="0"/>
              <a:t>one page </a:t>
            </a:r>
            <a:r>
              <a:rPr lang="en-US" sz="2300" dirty="0"/>
              <a:t>in length, with their team number on the document. </a:t>
            </a:r>
            <a:endParaRPr sz="2300" dirty="0"/>
          </a:p>
          <a:p>
            <a:pPr marL="685800" lvl="1" indent="-215900" algn="l" rtl="0">
              <a:lnSpc>
                <a:spcPct val="90000"/>
              </a:lnSpc>
              <a:spcBef>
                <a:spcPts val="500"/>
              </a:spcBef>
              <a:spcAft>
                <a:spcPts val="0"/>
              </a:spcAft>
              <a:buClr>
                <a:schemeClr val="dk1"/>
              </a:buClr>
              <a:buSzPct val="100000"/>
              <a:buChar char="•"/>
            </a:pPr>
            <a:r>
              <a:rPr lang="en-US" sz="2300" dirty="0"/>
              <a:t>Follow the </a:t>
            </a:r>
            <a:r>
              <a:rPr lang="en-US" sz="2300" b="1" dirty="0"/>
              <a:t>subject line </a:t>
            </a:r>
            <a:r>
              <a:rPr lang="en-US" sz="2300" dirty="0"/>
              <a:t>and </a:t>
            </a:r>
            <a:r>
              <a:rPr lang="en-US" sz="2300" b="1" dirty="0"/>
              <a:t>file name</a:t>
            </a:r>
            <a:r>
              <a:rPr lang="en-US" sz="2300" dirty="0"/>
              <a:t> requirements. </a:t>
            </a:r>
            <a:endParaRPr sz="2300" dirty="0"/>
          </a:p>
          <a:p>
            <a:pPr marL="685800" lvl="1" indent="-215900" algn="l" rtl="0">
              <a:lnSpc>
                <a:spcPct val="90000"/>
              </a:lnSpc>
              <a:spcBef>
                <a:spcPts val="500"/>
              </a:spcBef>
              <a:spcAft>
                <a:spcPts val="0"/>
              </a:spcAft>
              <a:buSzPct val="100000"/>
              <a:buChar char="•"/>
            </a:pPr>
            <a:r>
              <a:rPr lang="en-US" sz="2300" dirty="0"/>
              <a:t>Name document Last name_First Name_TNC_PositionStatement</a:t>
            </a:r>
            <a:endParaRPr sz="2300" dirty="0"/>
          </a:p>
          <a:p>
            <a:pPr marL="1371600" lvl="2" algn="l" rtl="0">
              <a:lnSpc>
                <a:spcPct val="90000"/>
              </a:lnSpc>
              <a:spcBef>
                <a:spcPts val="500"/>
              </a:spcBef>
              <a:spcAft>
                <a:spcPts val="0"/>
              </a:spcAft>
              <a:buSzPct val="100000"/>
              <a:buChar char="•"/>
            </a:pPr>
            <a:r>
              <a:rPr lang="en-US" sz="2300" dirty="0"/>
              <a:t> ex: </a:t>
            </a:r>
            <a:r>
              <a:rPr lang="en-US" sz="2300" dirty="0" err="1"/>
              <a:t>Trevino_Haleigh_TNC_PositionStatement</a:t>
            </a:r>
            <a:endParaRPr sz="2300" dirty="0" err="1"/>
          </a:p>
          <a:p>
            <a:pPr marL="685800" lvl="1" indent="-215900" algn="l" rtl="0">
              <a:lnSpc>
                <a:spcPct val="90000"/>
              </a:lnSpc>
              <a:spcBef>
                <a:spcPts val="500"/>
              </a:spcBef>
              <a:spcAft>
                <a:spcPts val="0"/>
              </a:spcAft>
              <a:buClr>
                <a:schemeClr val="dk1"/>
              </a:buClr>
              <a:buSzPct val="100000"/>
              <a:buChar char="•"/>
            </a:pPr>
            <a:r>
              <a:rPr lang="en-US" sz="2300" dirty="0"/>
              <a:t>The Position Statement should include the </a:t>
            </a:r>
            <a:r>
              <a:rPr lang="en-US" sz="2300" b="1" dirty="0"/>
              <a:t>legal and factual issues in dispute </a:t>
            </a:r>
            <a:r>
              <a:rPr lang="en-US" sz="2300" dirty="0"/>
              <a:t>from your team’s perspective, as well as </a:t>
            </a:r>
            <a:r>
              <a:rPr lang="en-US" sz="2300" b="1" dirty="0"/>
              <a:t>your team’s positions on the issues</a:t>
            </a:r>
            <a:r>
              <a:rPr lang="en-US" sz="2300" dirty="0"/>
              <a:t>.</a:t>
            </a:r>
            <a:endParaRPr sz="2300" dirty="0"/>
          </a:p>
          <a:p>
            <a:pPr marL="685800" lvl="1" indent="-101600" algn="l" rtl="0">
              <a:lnSpc>
                <a:spcPct val="90000"/>
              </a:lnSpc>
              <a:spcBef>
                <a:spcPts val="500"/>
              </a:spcBef>
              <a:spcAft>
                <a:spcPts val="0"/>
              </a:spcAft>
              <a:buClr>
                <a:schemeClr val="dk1"/>
              </a:buClr>
              <a:buSzPct val="85694"/>
              <a:buNone/>
            </a:pPr>
            <a:endParaRPr sz="2333" dirty="0"/>
          </a:p>
          <a:p>
            <a:pPr marL="457200" lvl="1" indent="0" algn="l" rtl="0">
              <a:lnSpc>
                <a:spcPct val="90000"/>
              </a:lnSpc>
              <a:spcBef>
                <a:spcPts val="500"/>
              </a:spcBef>
              <a:spcAft>
                <a:spcPts val="0"/>
              </a:spcAft>
              <a:buClr>
                <a:srgbClr val="000000"/>
              </a:buClr>
              <a:buSzPct val="84354"/>
              <a:buNone/>
            </a:pPr>
            <a:r>
              <a:rPr lang="en-US" sz="2100" i="1" dirty="0">
                <a:solidFill>
                  <a:srgbClr val="000000"/>
                </a:solidFill>
                <a:latin typeface="Times New Roman"/>
                <a:ea typeface="Times New Roman"/>
                <a:cs typeface="Times New Roman"/>
                <a:sym typeface="Times New Roman"/>
              </a:rPr>
              <a:t>Positions are the surface objectives a party asserts that it desires as an outcome of negotiations, as opposed to interests, which are a party’s underlying needs whose fulfillment the conflict appears to be disrupting. </a:t>
            </a:r>
            <a:r>
              <a:rPr lang="en-US" sz="2100" b="1" i="1" dirty="0">
                <a:solidFill>
                  <a:srgbClr val="000000"/>
                </a:solidFill>
                <a:latin typeface="Times New Roman"/>
                <a:ea typeface="Times New Roman"/>
                <a:cs typeface="Times New Roman"/>
                <a:sym typeface="Times New Roman"/>
              </a:rPr>
              <a:t>Example: </a:t>
            </a:r>
            <a:r>
              <a:rPr lang="en-US" sz="2100" i="1" dirty="0">
                <a:solidFill>
                  <a:srgbClr val="000000"/>
                </a:solidFill>
                <a:latin typeface="Times New Roman"/>
                <a:ea typeface="Times New Roman"/>
                <a:cs typeface="Times New Roman"/>
                <a:sym typeface="Times New Roman"/>
              </a:rPr>
              <a:t>“Get the neighbors to turn down their music” </a:t>
            </a:r>
            <a:r>
              <a:rPr lang="en-US" sz="2100" b="1" i="1" dirty="0">
                <a:solidFill>
                  <a:srgbClr val="000000"/>
                </a:solidFill>
                <a:latin typeface="Times New Roman"/>
                <a:ea typeface="Times New Roman"/>
                <a:cs typeface="Times New Roman"/>
                <a:sym typeface="Times New Roman"/>
              </a:rPr>
              <a:t>(position) </a:t>
            </a:r>
            <a:r>
              <a:rPr lang="en-US" sz="2100" i="1" dirty="0">
                <a:solidFill>
                  <a:srgbClr val="000000"/>
                </a:solidFill>
                <a:latin typeface="Times New Roman"/>
                <a:ea typeface="Times New Roman"/>
                <a:cs typeface="Times New Roman"/>
                <a:sym typeface="Times New Roman"/>
              </a:rPr>
              <a:t>“Enjoy time at home in peace and quiet” </a:t>
            </a:r>
            <a:r>
              <a:rPr lang="en-US" sz="2100" b="1" i="1" dirty="0">
                <a:solidFill>
                  <a:srgbClr val="000000"/>
                </a:solidFill>
                <a:latin typeface="Times New Roman"/>
                <a:ea typeface="Times New Roman"/>
                <a:cs typeface="Times New Roman"/>
                <a:sym typeface="Times New Roman"/>
              </a:rPr>
              <a:t>(interest)</a:t>
            </a:r>
            <a:r>
              <a:rPr lang="en-US" sz="2100" i="1" dirty="0">
                <a:solidFill>
                  <a:srgbClr val="000000"/>
                </a:solidFill>
                <a:latin typeface="Times New Roman"/>
                <a:ea typeface="Times New Roman"/>
                <a:cs typeface="Times New Roman"/>
                <a:sym typeface="Times New Roman"/>
              </a:rPr>
              <a:t>.</a:t>
            </a:r>
            <a:endParaRPr sz="2100" dirty="0">
              <a:latin typeface="Times New Roman"/>
              <a:ea typeface="Times New Roman"/>
              <a:cs typeface="Times New Roman"/>
              <a:sym typeface="Times New Roman"/>
            </a:endParaRPr>
          </a:p>
          <a:p>
            <a:pPr marL="457200" lvl="1" indent="0" algn="l" rtl="0">
              <a:lnSpc>
                <a:spcPct val="90000"/>
              </a:lnSpc>
              <a:spcBef>
                <a:spcPts val="500"/>
              </a:spcBef>
              <a:spcAft>
                <a:spcPts val="0"/>
              </a:spcAft>
              <a:buClr>
                <a:schemeClr val="dk1"/>
              </a:buClr>
              <a:buSzPct val="100000"/>
              <a:buNone/>
            </a:pPr>
            <a:endParaRPr dirty="0">
              <a:highlight>
                <a:srgbClr val="FFFF00"/>
              </a:highlight>
            </a:endParaRPr>
          </a:p>
          <a:p>
            <a:pPr marL="685800" lvl="1" indent="-101600" algn="l" rtl="0">
              <a:lnSpc>
                <a:spcPct val="90000"/>
              </a:lnSpc>
              <a:spcBef>
                <a:spcPts val="500"/>
              </a:spcBef>
              <a:spcAft>
                <a:spcPts val="0"/>
              </a:spcAft>
              <a:buClr>
                <a:schemeClr val="dk1"/>
              </a:buClr>
              <a:buSzPct val="100000"/>
              <a:buNone/>
            </a:pPr>
            <a:endParaRPr dirty="0"/>
          </a:p>
          <a:p>
            <a:pPr marL="685800" lvl="1" indent="-101600" algn="l" rtl="0">
              <a:lnSpc>
                <a:spcPct val="90000"/>
              </a:lnSpc>
              <a:spcBef>
                <a:spcPts val="500"/>
              </a:spcBef>
              <a:spcAft>
                <a:spcPts val="0"/>
              </a:spcAft>
              <a:buClr>
                <a:schemeClr val="dk1"/>
              </a:buClr>
              <a:buSzPct val="100000"/>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4"/>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CREDIT</a:t>
            </a:r>
            <a:endParaRPr/>
          </a:p>
        </p:txBody>
      </p:sp>
      <p:sp>
        <p:nvSpPr>
          <p:cNvPr id="242" name="Google Shape;242;p14"/>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fontScale="77500" lnSpcReduction="20000"/>
          </a:bodyPr>
          <a:lstStyle/>
          <a:p>
            <a:pPr marL="228600" indent="-207010">
              <a:spcBef>
                <a:spcPts val="0"/>
              </a:spcBef>
              <a:buSzPct val="100000"/>
            </a:pPr>
            <a:r>
              <a:rPr lang="en-US" b="1" dirty="0"/>
              <a:t>Due October 1st 2026 by 5pm: </a:t>
            </a:r>
            <a:r>
              <a:rPr lang="en-US" dirty="0"/>
              <a:t>Settlement Strategy</a:t>
            </a:r>
          </a:p>
          <a:p>
            <a:pPr marL="228600" indent="-207010">
              <a:spcBef>
                <a:spcPts val="0"/>
              </a:spcBef>
              <a:buSzPct val="100000"/>
            </a:pPr>
            <a:endParaRPr lang="en-US" dirty="0"/>
          </a:p>
          <a:p>
            <a:pPr marL="685800" lvl="1" indent="-209550" algn="l" rtl="0">
              <a:lnSpc>
                <a:spcPct val="90000"/>
              </a:lnSpc>
              <a:spcBef>
                <a:spcPts val="500"/>
              </a:spcBef>
              <a:spcAft>
                <a:spcPts val="0"/>
              </a:spcAft>
              <a:buClr>
                <a:schemeClr val="dk1"/>
              </a:buClr>
              <a:buSzPct val="100000"/>
              <a:buChar char="•"/>
            </a:pPr>
            <a:r>
              <a:rPr lang="en-US" dirty="0"/>
              <a:t>Length: 3-5 pages.</a:t>
            </a:r>
            <a:endParaRPr dirty="0"/>
          </a:p>
          <a:p>
            <a:pPr marL="685800" lvl="1" indent="-209550" algn="l" rtl="0">
              <a:lnSpc>
                <a:spcPct val="90000"/>
              </a:lnSpc>
              <a:spcBef>
                <a:spcPts val="500"/>
              </a:spcBef>
              <a:spcAft>
                <a:spcPts val="0"/>
              </a:spcAft>
              <a:buClr>
                <a:schemeClr val="dk1"/>
              </a:buClr>
              <a:buSzPct val="100000"/>
              <a:buChar char="•"/>
            </a:pPr>
            <a:r>
              <a:rPr lang="en-US" dirty="0"/>
              <a:t>The settlement strategy is the risk assessment analysis of the client’s position and the strategy developed as a result of the legal &amp; factual analysis.</a:t>
            </a:r>
            <a:endParaRPr dirty="0"/>
          </a:p>
          <a:p>
            <a:pPr marL="685800" lvl="1" indent="-209550" algn="l" rtl="0">
              <a:lnSpc>
                <a:spcPct val="90000"/>
              </a:lnSpc>
              <a:spcBef>
                <a:spcPts val="500"/>
              </a:spcBef>
              <a:spcAft>
                <a:spcPts val="0"/>
              </a:spcAft>
              <a:buClr>
                <a:schemeClr val="dk1"/>
              </a:buClr>
              <a:buSzPct val="100000"/>
              <a:buChar char="•"/>
            </a:pPr>
            <a:r>
              <a:rPr lang="en-US" dirty="0"/>
              <a:t>Include your client’s</a:t>
            </a:r>
            <a:endParaRPr dirty="0"/>
          </a:p>
          <a:p>
            <a:pPr marL="1143000" lvl="2" indent="-210820" algn="l" rtl="0">
              <a:lnSpc>
                <a:spcPct val="90000"/>
              </a:lnSpc>
              <a:spcBef>
                <a:spcPts val="500"/>
              </a:spcBef>
              <a:spcAft>
                <a:spcPts val="0"/>
              </a:spcAft>
              <a:buClr>
                <a:schemeClr val="dk1"/>
              </a:buClr>
              <a:buSzPct val="100000"/>
              <a:buChar char="•"/>
            </a:pPr>
            <a:r>
              <a:rPr lang="en-US" dirty="0"/>
              <a:t>Interests</a:t>
            </a:r>
            <a:endParaRPr dirty="0"/>
          </a:p>
          <a:p>
            <a:pPr marL="1143000" lvl="2" indent="-210820" algn="l" rtl="0">
              <a:lnSpc>
                <a:spcPct val="90000"/>
              </a:lnSpc>
              <a:spcBef>
                <a:spcPts val="500"/>
              </a:spcBef>
              <a:spcAft>
                <a:spcPts val="0"/>
              </a:spcAft>
              <a:buClr>
                <a:schemeClr val="dk1"/>
              </a:buClr>
              <a:buSzPct val="100000"/>
              <a:buChar char="•"/>
            </a:pPr>
            <a:r>
              <a:rPr lang="en-US" dirty="0"/>
              <a:t>Desired outcome going into the mediation</a:t>
            </a:r>
            <a:endParaRPr dirty="0"/>
          </a:p>
          <a:p>
            <a:pPr marL="1143000" lvl="2" indent="-210820" algn="l" rtl="0">
              <a:lnSpc>
                <a:spcPct val="90000"/>
              </a:lnSpc>
              <a:spcBef>
                <a:spcPts val="500"/>
              </a:spcBef>
              <a:spcAft>
                <a:spcPts val="0"/>
              </a:spcAft>
              <a:buClr>
                <a:schemeClr val="dk1"/>
              </a:buClr>
              <a:buSzPct val="100000"/>
              <a:buChar char="•"/>
            </a:pPr>
            <a:r>
              <a:rPr lang="en-US" dirty="0"/>
              <a:t>Best Alternative to a Negotiated Agreement (BATNA)</a:t>
            </a:r>
            <a:endParaRPr dirty="0"/>
          </a:p>
          <a:p>
            <a:pPr marL="1143000" lvl="2" indent="-210820" algn="l" rtl="0">
              <a:lnSpc>
                <a:spcPct val="90000"/>
              </a:lnSpc>
              <a:spcBef>
                <a:spcPts val="500"/>
              </a:spcBef>
              <a:spcAft>
                <a:spcPts val="0"/>
              </a:spcAft>
              <a:buClr>
                <a:schemeClr val="dk1"/>
              </a:buClr>
              <a:buSzPct val="100000"/>
              <a:buChar char="•"/>
            </a:pPr>
            <a:r>
              <a:rPr lang="en-US" dirty="0"/>
              <a:t>Worst Alternative to a Negotiated Agreement (WATNA)</a:t>
            </a:r>
            <a:endParaRPr dirty="0"/>
          </a:p>
          <a:p>
            <a:pPr marL="1143000" lvl="2" indent="-210820" algn="l" rtl="0">
              <a:lnSpc>
                <a:spcPct val="90000"/>
              </a:lnSpc>
              <a:spcBef>
                <a:spcPts val="500"/>
              </a:spcBef>
              <a:spcAft>
                <a:spcPts val="0"/>
              </a:spcAft>
              <a:buClr>
                <a:schemeClr val="dk1"/>
              </a:buClr>
              <a:buSzPct val="100000"/>
              <a:buChar char="•"/>
            </a:pPr>
            <a:r>
              <a:rPr lang="en-US" dirty="0"/>
              <a:t>What your client would be willing to accept or give up</a:t>
            </a:r>
            <a:endParaRPr dirty="0"/>
          </a:p>
          <a:p>
            <a:pPr marL="685800" lvl="1" indent="-209550" algn="l" rtl="0">
              <a:lnSpc>
                <a:spcPct val="90000"/>
              </a:lnSpc>
              <a:spcBef>
                <a:spcPts val="500"/>
              </a:spcBef>
              <a:spcAft>
                <a:spcPts val="0"/>
              </a:spcAft>
              <a:buClr>
                <a:schemeClr val="dk1"/>
              </a:buClr>
              <a:buSzPct val="100000"/>
              <a:buChar char="•"/>
            </a:pPr>
            <a:r>
              <a:rPr lang="en-US" dirty="0"/>
              <a:t>The Opponent’s</a:t>
            </a:r>
            <a:endParaRPr dirty="0"/>
          </a:p>
          <a:p>
            <a:pPr marL="1143000" lvl="2" indent="-210820" algn="l" rtl="0">
              <a:lnSpc>
                <a:spcPct val="90000"/>
              </a:lnSpc>
              <a:spcBef>
                <a:spcPts val="500"/>
              </a:spcBef>
              <a:spcAft>
                <a:spcPts val="0"/>
              </a:spcAft>
              <a:buClr>
                <a:schemeClr val="dk1"/>
              </a:buClr>
              <a:buSzPct val="100000"/>
              <a:buChar char="•"/>
            </a:pPr>
            <a:r>
              <a:rPr lang="en-US" dirty="0"/>
              <a:t>Projected interests</a:t>
            </a:r>
            <a:endParaRPr dirty="0"/>
          </a:p>
          <a:p>
            <a:pPr marL="1143000" lvl="2" indent="-210820" algn="l" rtl="0">
              <a:lnSpc>
                <a:spcPct val="90000"/>
              </a:lnSpc>
              <a:spcBef>
                <a:spcPts val="500"/>
              </a:spcBef>
              <a:spcAft>
                <a:spcPts val="0"/>
              </a:spcAft>
              <a:buClr>
                <a:schemeClr val="dk1"/>
              </a:buClr>
              <a:buSzPct val="100000"/>
              <a:buChar char="•"/>
            </a:pPr>
            <a:r>
              <a:rPr lang="en-US" dirty="0"/>
              <a:t>Projected BATNA</a:t>
            </a:r>
            <a:endParaRPr dirty="0"/>
          </a:p>
          <a:p>
            <a:pPr marL="1143000" lvl="2" indent="-210820" algn="l" rtl="0">
              <a:lnSpc>
                <a:spcPct val="90000"/>
              </a:lnSpc>
              <a:spcBef>
                <a:spcPts val="500"/>
              </a:spcBef>
              <a:spcAft>
                <a:spcPts val="0"/>
              </a:spcAft>
              <a:buClr>
                <a:schemeClr val="dk1"/>
              </a:buClr>
              <a:buSzPct val="100000"/>
              <a:buChar char="•"/>
            </a:pPr>
            <a:r>
              <a:rPr lang="en-US" dirty="0"/>
              <a:t>Projected WATNA</a:t>
            </a:r>
            <a:endParaRPr dirty="0"/>
          </a:p>
          <a:p>
            <a:pPr marL="914400" lvl="1" indent="-354330" algn="l" rtl="0">
              <a:spcBef>
                <a:spcPts val="500"/>
              </a:spcBef>
              <a:spcAft>
                <a:spcPts val="0"/>
              </a:spcAft>
              <a:buSzPct val="100000"/>
              <a:buChar char="•"/>
            </a:pPr>
            <a:r>
              <a:rPr lang="en-US" sz="2300" dirty="0"/>
              <a:t>Name document Last name_First Name_TNC_SettlementStrategy</a:t>
            </a:r>
            <a:endParaRPr sz="2300" dirty="0"/>
          </a:p>
          <a:p>
            <a:pPr>
              <a:buSzPct val="100000"/>
            </a:pPr>
            <a:r>
              <a:rPr lang="en-US" sz="2300" dirty="0"/>
              <a:t> ex:  </a:t>
            </a:r>
            <a:r>
              <a:rPr lang="en-US" sz="2300" dirty="0" err="1"/>
              <a:t>Trevino_Haleigh_TNC_SettlementSTrategy</a:t>
            </a:r>
            <a:endParaRPr sz="2300" dirty="0" err="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5"/>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r>
              <a:rPr lang="en-US"/>
              <a:t>CREDIT</a:t>
            </a:r>
            <a:endParaRPr/>
          </a:p>
        </p:txBody>
      </p:sp>
      <p:sp>
        <p:nvSpPr>
          <p:cNvPr id="248" name="Google Shape;248;p15"/>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200"/>
              <a:buChar char="•"/>
            </a:pPr>
            <a:r>
              <a:rPr lang="en-US" b="1" dirty="0"/>
              <a:t>Final Writing Assignment due October 9th 2026 by 11:59 pm</a:t>
            </a:r>
            <a:endParaRPr dirty="0"/>
          </a:p>
          <a:p>
            <a:pPr marL="685800" lvl="1" indent="-228600" algn="l" rtl="0">
              <a:lnSpc>
                <a:spcPct val="90000"/>
              </a:lnSpc>
              <a:spcBef>
                <a:spcPts val="500"/>
              </a:spcBef>
              <a:spcAft>
                <a:spcPts val="0"/>
              </a:spcAft>
              <a:buClr>
                <a:schemeClr val="dk1"/>
              </a:buClr>
              <a:buSzPts val="2000"/>
              <a:buChar char="•"/>
            </a:pPr>
            <a:r>
              <a:rPr lang="en-US" b="1" dirty="0"/>
              <a:t>5 page minimum: </a:t>
            </a:r>
            <a:r>
              <a:rPr lang="en-US" dirty="0"/>
              <a:t>post-competition analysis of the final outcome.</a:t>
            </a:r>
            <a:endParaRPr dirty="0"/>
          </a:p>
          <a:p>
            <a:pPr marL="685800" lvl="1" indent="-228600" algn="l" rtl="0">
              <a:lnSpc>
                <a:spcPct val="90000"/>
              </a:lnSpc>
              <a:spcBef>
                <a:spcPts val="500"/>
              </a:spcBef>
              <a:spcAft>
                <a:spcPts val="0"/>
              </a:spcAft>
              <a:buClr>
                <a:schemeClr val="dk1"/>
              </a:buClr>
              <a:buSzPts val="2000"/>
              <a:buChar char="•"/>
            </a:pPr>
            <a:r>
              <a:rPr lang="en-US" dirty="0"/>
              <a:t>Detail what actually happened during the mediation in light of your team’s projected settlement strategy.</a:t>
            </a:r>
            <a:endParaRPr dirty="0"/>
          </a:p>
          <a:p>
            <a:pPr marL="685800" lvl="1" indent="-228600" algn="l" rtl="0">
              <a:lnSpc>
                <a:spcPct val="90000"/>
              </a:lnSpc>
              <a:spcBef>
                <a:spcPts val="500"/>
              </a:spcBef>
              <a:spcAft>
                <a:spcPts val="0"/>
              </a:spcAft>
              <a:buClr>
                <a:schemeClr val="dk1"/>
              </a:buClr>
              <a:buSzPts val="2000"/>
              <a:buChar char="•"/>
            </a:pPr>
            <a:r>
              <a:rPr lang="en-US" dirty="0"/>
              <a:t>How well did your team’s strategy work, what would you change, etc.</a:t>
            </a:r>
            <a:endParaRPr dirty="0"/>
          </a:p>
          <a:p>
            <a:pPr marL="914400" lvl="1" indent="-376555" algn="l" rtl="0">
              <a:spcBef>
                <a:spcPts val="500"/>
              </a:spcBef>
              <a:spcAft>
                <a:spcPts val="0"/>
              </a:spcAft>
              <a:buSzPts val="2333"/>
              <a:buChar char="•"/>
            </a:pPr>
            <a:r>
              <a:rPr lang="en-US" sz="1800" dirty="0"/>
              <a:t>Name document Last name_First Name_TNC_Reflection</a:t>
            </a:r>
            <a:endParaRPr sz="1800" dirty="0" err="1"/>
          </a:p>
          <a:p>
            <a:pPr marL="1371600" lvl="2" indent="-376555" algn="l" rtl="0">
              <a:spcBef>
                <a:spcPts val="500"/>
              </a:spcBef>
              <a:spcAft>
                <a:spcPts val="0"/>
              </a:spcAft>
              <a:buSzPts val="2333"/>
              <a:buChar char="•"/>
            </a:pPr>
            <a:r>
              <a:rPr lang="en-US" dirty="0"/>
              <a:t> ex: </a:t>
            </a:r>
            <a:r>
              <a:rPr lang="en-US" dirty="0" err="1"/>
              <a:t>Trevino_Haleigh_TNC_Reflection</a:t>
            </a:r>
            <a:endParaRPr dirty="0" err="1"/>
          </a:p>
          <a:p>
            <a:pPr marL="457200" lvl="1" indent="0" algn="l" rtl="0">
              <a:lnSpc>
                <a:spcPct val="90000"/>
              </a:lnSpc>
              <a:spcBef>
                <a:spcPts val="500"/>
              </a:spcBef>
              <a:spcAft>
                <a:spcPts val="0"/>
              </a:spcAft>
              <a:buClr>
                <a:schemeClr val="dk1"/>
              </a:buClr>
              <a:buSzPts val="2000"/>
              <a:buNone/>
            </a:pPr>
            <a:endParaRPr dirty="0">
              <a:highlight>
                <a:srgbClr val="FFFF00"/>
              </a:highlight>
            </a:endParaRPr>
          </a:p>
          <a:p>
            <a:pPr marL="685800" lvl="1" indent="-101600" algn="l" rtl="0">
              <a:lnSpc>
                <a:spcPct val="90000"/>
              </a:lnSpc>
              <a:spcBef>
                <a:spcPts val="500"/>
              </a:spcBef>
              <a:spcAft>
                <a:spcPts val="0"/>
              </a:spcAft>
              <a:buClr>
                <a:schemeClr val="dk1"/>
              </a:buClr>
              <a:buSzPts val="2000"/>
              <a:buNone/>
            </a:pPr>
            <a:endParaRPr dirty="0"/>
          </a:p>
          <a:p>
            <a:pPr marL="685800" lvl="1" indent="-101600" algn="l" rtl="0">
              <a:lnSpc>
                <a:spcPct val="90000"/>
              </a:lnSpc>
              <a:spcBef>
                <a:spcPts val="500"/>
              </a:spcBef>
              <a:spcAft>
                <a:spcPts val="0"/>
              </a:spcAft>
              <a:buClr>
                <a:schemeClr val="dk1"/>
              </a:buClr>
              <a:buSzPts val="2000"/>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15f74b96953_0_0"/>
          <p:cNvSpPr txBox="1">
            <a:spLocks noGrp="1"/>
          </p:cNvSpPr>
          <p:nvPr>
            <p:ph type="title"/>
          </p:nvPr>
        </p:nvSpPr>
        <p:spPr>
          <a:xfrm>
            <a:off x="2895600" y="764373"/>
            <a:ext cx="8610600" cy="12930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SzPts val="1800"/>
              <a:buNone/>
            </a:pPr>
            <a:r>
              <a:rPr lang="en-US"/>
              <a:t>PRIZES</a:t>
            </a:r>
            <a:endParaRPr/>
          </a:p>
        </p:txBody>
      </p:sp>
      <p:sp>
        <p:nvSpPr>
          <p:cNvPr id="254" name="Google Shape;254;g15f74b96953_0_0"/>
          <p:cNvSpPr txBox="1">
            <a:spLocks noGrp="1"/>
          </p:cNvSpPr>
          <p:nvPr>
            <p:ph type="body" idx="1"/>
          </p:nvPr>
        </p:nvSpPr>
        <p:spPr>
          <a:xfrm>
            <a:off x="685800" y="2194560"/>
            <a:ext cx="10820400" cy="4024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sz="2400" dirty="0"/>
              <a:t>Winners will receive the following:</a:t>
            </a:r>
            <a:endParaRPr sz="2400" dirty="0"/>
          </a:p>
          <a:p>
            <a:pPr marL="457200" lvl="0" indent="-381000" algn="l" rtl="0">
              <a:lnSpc>
                <a:spcPct val="90000"/>
              </a:lnSpc>
              <a:spcBef>
                <a:spcPts val="1000"/>
              </a:spcBef>
              <a:spcAft>
                <a:spcPts val="0"/>
              </a:spcAft>
              <a:buSzPts val="2400"/>
              <a:buChar char="•"/>
            </a:pPr>
            <a:r>
              <a:rPr lang="en-US" sz="2400" dirty="0"/>
              <a:t>Cash prize </a:t>
            </a:r>
            <a:endParaRPr sz="2400" dirty="0"/>
          </a:p>
          <a:p>
            <a:pPr marL="457200" lvl="0" indent="-381000" algn="l" rtl="0">
              <a:lnSpc>
                <a:spcPct val="90000"/>
              </a:lnSpc>
              <a:spcBef>
                <a:spcPts val="0"/>
              </a:spcBef>
              <a:spcAft>
                <a:spcPts val="0"/>
              </a:spcAft>
              <a:buSzPts val="2400"/>
              <a:buChar char="•"/>
            </a:pPr>
            <a:r>
              <a:rPr lang="en-US" sz="2400" dirty="0"/>
              <a:t>Plaques (1st and 2nd place)</a:t>
            </a:r>
            <a:endParaRPr sz="2400" dirty="0"/>
          </a:p>
          <a:p>
            <a:pPr marL="457200" lvl="0" indent="-381000" algn="l" rtl="0">
              <a:lnSpc>
                <a:spcPct val="90000"/>
              </a:lnSpc>
              <a:spcBef>
                <a:spcPts val="0"/>
              </a:spcBef>
              <a:spcAft>
                <a:spcPts val="0"/>
              </a:spcAft>
              <a:buSzPts val="2400"/>
              <a:buChar char="•"/>
            </a:pPr>
            <a:r>
              <a:rPr lang="en-US" sz="2400" dirty="0"/>
              <a:t>Names posted on the advocacy website</a:t>
            </a:r>
            <a:endParaRPr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g28ab84729c6_0_0"/>
          <p:cNvSpPr txBox="1">
            <a:spLocks noGrp="1"/>
          </p:cNvSpPr>
          <p:nvPr>
            <p:ph type="title"/>
          </p:nvPr>
        </p:nvSpPr>
        <p:spPr>
          <a:xfrm>
            <a:off x="2895600" y="764373"/>
            <a:ext cx="8610600" cy="1293000"/>
          </a:xfrm>
          <a:prstGeom prst="rect">
            <a:avLst/>
          </a:prstGeom>
        </p:spPr>
        <p:txBody>
          <a:bodyPr spcFirstLastPara="1" wrap="square" lIns="91425" tIns="45700" rIns="91425" bIns="45700" anchor="ctr" anchorCtr="0">
            <a:normAutofit/>
          </a:bodyPr>
          <a:lstStyle/>
          <a:p>
            <a:r>
              <a:rPr lang="en-US" dirty="0"/>
              <a:t>This Year’s Sponsor: Bradley Arant</a:t>
            </a:r>
            <a:endParaRPr dirty="0"/>
          </a:p>
        </p:txBody>
      </p:sp>
      <p:sp>
        <p:nvSpPr>
          <p:cNvPr id="260" name="Google Shape;260;g28ab84729c6_0_0"/>
          <p:cNvSpPr txBox="1">
            <a:spLocks noGrp="1"/>
          </p:cNvSpPr>
          <p:nvPr>
            <p:ph type="body" idx="1"/>
          </p:nvPr>
        </p:nvSpPr>
        <p:spPr>
          <a:xfrm>
            <a:off x="685800" y="2194560"/>
            <a:ext cx="10820400" cy="4024200"/>
          </a:xfrm>
          <a:prstGeom prst="rect">
            <a:avLst/>
          </a:prstGeom>
        </p:spPr>
        <p:txBody>
          <a:bodyPr spcFirstLastPara="1" wrap="square" lIns="91425" tIns="45700" rIns="91425" bIns="45700" anchor="t" anchorCtr="0">
            <a:normAutofit/>
          </a:bodyPr>
          <a:lstStyle/>
          <a:p>
            <a:pPr>
              <a:lnSpc>
                <a:spcPts val="1800"/>
              </a:lnSpc>
            </a:pPr>
            <a:r>
              <a:rPr lang="en-US" b="0" i="0" dirty="0">
                <a:solidFill>
                  <a:schemeClr val="tx1"/>
                </a:solidFill>
                <a:effectLst/>
                <a:latin typeface="+mj-lt"/>
              </a:rPr>
              <a:t>Alabama-based, full-service law firm Bradley Arant Boult Cummings is a legal stronghold in the Southeastern U.S., with ten offices in six states and in Washington, DC. Its strategically located offices enable the firm to serve clients on a regional, national, and international level. Attorneys from the firm have represented clients like pharmaceutical giant Pfizer, country music singer Clint Black, and big banks Wachovia and Wells Fargo. The firm is dedicated to pro bono work and employs full-time pro bono counsel to help manage the program. (The Vault, 2026)</a:t>
            </a:r>
            <a:br>
              <a:rPr lang="en-US" dirty="0"/>
            </a:br>
            <a:endParaRPr dirty="0"/>
          </a:p>
          <a:p>
            <a:pPr marL="457200" lvl="0" indent="-342900" algn="l" rtl="0">
              <a:spcBef>
                <a:spcPts val="0"/>
              </a:spcBef>
              <a:spcAft>
                <a:spcPts val="0"/>
              </a:spcAft>
              <a:buSzPts val="1800"/>
              <a:buChar char="•"/>
            </a:pPr>
            <a:r>
              <a:rPr lang="en-US" dirty="0">
                <a:hlinkClick r:id="rId3"/>
              </a:rPr>
              <a:t>https://www.bradley.com/</a:t>
            </a:r>
            <a:endParaRPr lang="en-US" dirty="0"/>
          </a:p>
          <a:p>
            <a:pPr marL="457200" lvl="0" indent="-342900" algn="l" rtl="0">
              <a:spcBef>
                <a:spcPts val="0"/>
              </a:spcBef>
              <a:spcAft>
                <a:spcPts val="0"/>
              </a:spcAft>
              <a:buSzPts val="1800"/>
              <a:buChar char="•"/>
            </a:pPr>
            <a:r>
              <a:rPr lang="en-US" dirty="0"/>
              <a:t>Bradley attorneys are likely to serve as judges in the competition, so be mindful of this, especially since they are always scouting for legal talent.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g28aa627fc13_0_5"/>
          <p:cNvSpPr txBox="1">
            <a:spLocks noGrp="1"/>
          </p:cNvSpPr>
          <p:nvPr>
            <p:ph type="title"/>
          </p:nvPr>
        </p:nvSpPr>
        <p:spPr>
          <a:xfrm>
            <a:off x="2895600" y="764373"/>
            <a:ext cx="8610600" cy="12930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Registration Link</a:t>
            </a:r>
            <a:endParaRPr/>
          </a:p>
        </p:txBody>
      </p:sp>
      <p:sp>
        <p:nvSpPr>
          <p:cNvPr id="266" name="Google Shape;266;g28aa627fc13_0_5"/>
          <p:cNvSpPr txBox="1">
            <a:spLocks noGrp="1"/>
          </p:cNvSpPr>
          <p:nvPr>
            <p:ph type="body" idx="1"/>
          </p:nvPr>
        </p:nvSpPr>
        <p:spPr>
          <a:xfrm>
            <a:off x="685800" y="2194560"/>
            <a:ext cx="10820400" cy="4024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u="sng" dirty="0">
                <a:solidFill>
                  <a:schemeClr val="hlink"/>
                </a:solidFill>
                <a:hlinkClick r:id="rId3">
                  <a:extLst>
                    <a:ext uri="{A12FA001-AC4F-418D-AE19-62706E023703}">
                      <ahyp:hlinkClr xmlns:ahyp="http://schemas.microsoft.com/office/drawing/2018/hyperlinkcolor" val="tx"/>
                    </a:ext>
                  </a:extLst>
                </a:hlinkClick>
              </a:rPr>
              <a:t>https://theadvocatesatuhlc.com/competitions/tom-newhouse-mediation/</a:t>
            </a:r>
            <a:endParaRPr dirty="0">
              <a:solidFill>
                <a:schemeClr val="hlink"/>
              </a:solidFill>
            </a:endParaRPr>
          </a:p>
          <a:p>
            <a:pPr marL="0" lvl="0" indent="0" algn="l" rtl="0">
              <a:spcBef>
                <a:spcPts val="1000"/>
              </a:spcBef>
              <a:spcAft>
                <a:spcPts val="0"/>
              </a:spcAft>
              <a:buNone/>
            </a:pPr>
            <a:endParaRPr dirty="0"/>
          </a:p>
          <a:p>
            <a:pPr marL="457200" lvl="0" indent="-342900" algn="l" rtl="0">
              <a:spcBef>
                <a:spcPts val="1000"/>
              </a:spcBef>
              <a:spcAft>
                <a:spcPts val="0"/>
              </a:spcAft>
              <a:buSzPts val="1800"/>
              <a:buChar char="-"/>
            </a:pPr>
            <a:r>
              <a:rPr lang="en-US" dirty="0"/>
              <a:t>Go to Advocates UHLC Website to register </a:t>
            </a:r>
            <a:endParaRPr dirty="0"/>
          </a:p>
          <a:p>
            <a:pPr marL="0" lvl="0" indent="0" algn="l" rtl="0">
              <a:spcBef>
                <a:spcPts val="1000"/>
              </a:spcBef>
              <a:spcAft>
                <a:spcPts val="0"/>
              </a:spcAft>
              <a:buNone/>
            </a:pPr>
            <a:endParaRPr dirty="0"/>
          </a:p>
          <a:p>
            <a:pPr>
              <a:buChar char="-"/>
            </a:pPr>
            <a:r>
              <a:rPr lang="en-US" dirty="0"/>
              <a:t>Registration is open </a:t>
            </a:r>
            <a:r>
              <a:rPr lang="en-US" b="1" dirty="0"/>
              <a:t>September 18th at 5 pm! </a:t>
            </a:r>
            <a:endParaRPr b="1" dirty="0"/>
          </a:p>
          <a:p>
            <a:pPr marL="457200" lvl="0" indent="-342900" algn="l" rtl="0">
              <a:spcBef>
                <a:spcPts val="0"/>
              </a:spcBef>
              <a:spcAft>
                <a:spcPts val="0"/>
              </a:spcAft>
              <a:buSzPts val="1800"/>
              <a:buChar char="-"/>
            </a:pPr>
            <a:r>
              <a:rPr lang="en-US" dirty="0"/>
              <a:t>Registration closes </a:t>
            </a:r>
            <a:r>
              <a:rPr lang="en-US" b="1" dirty="0"/>
              <a:t>September 24th at 5pm </a:t>
            </a:r>
            <a:r>
              <a:rPr lang="en-US" dirty="0"/>
              <a:t>or when full. </a:t>
            </a:r>
          </a:p>
          <a:p>
            <a:pPr marL="0" lvl="0" indent="0" algn="l" rtl="0">
              <a:spcBef>
                <a:spcPts val="1000"/>
              </a:spcBef>
              <a:spcAft>
                <a:spcPts val="0"/>
              </a:spcAft>
              <a:buNone/>
            </a:pPr>
            <a:endParaRPr dirty="0"/>
          </a:p>
          <a:p>
            <a:pPr marL="0" lvl="0" indent="0" algn="l" rtl="0">
              <a:spcBef>
                <a:spcPts val="1000"/>
              </a:spcBef>
              <a:spcAft>
                <a:spcPts val="0"/>
              </a:spcAft>
              <a:buNone/>
            </a:pP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g27cfc9425af_0_15"/>
          <p:cNvSpPr txBox="1">
            <a:spLocks noGrp="1"/>
          </p:cNvSpPr>
          <p:nvPr>
            <p:ph type="title"/>
          </p:nvPr>
        </p:nvSpPr>
        <p:spPr>
          <a:xfrm>
            <a:off x="2895600" y="764373"/>
            <a:ext cx="8610600" cy="12930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SzPts val="1800"/>
              <a:buNone/>
            </a:pPr>
            <a:r>
              <a:rPr lang="en-US"/>
              <a:t>Resources</a:t>
            </a:r>
            <a:endParaRPr/>
          </a:p>
        </p:txBody>
      </p:sp>
      <p:sp>
        <p:nvSpPr>
          <p:cNvPr id="272" name="Google Shape;272;g27cfc9425af_0_15"/>
          <p:cNvSpPr txBox="1">
            <a:spLocks noGrp="1"/>
          </p:cNvSpPr>
          <p:nvPr>
            <p:ph type="body" idx="1"/>
          </p:nvPr>
        </p:nvSpPr>
        <p:spPr>
          <a:xfrm>
            <a:off x="685800" y="2194560"/>
            <a:ext cx="10820400" cy="4024200"/>
          </a:xfrm>
          <a:prstGeom prst="rect">
            <a:avLst/>
          </a:prstGeom>
          <a:noFill/>
          <a:ln>
            <a:noFill/>
          </a:ln>
        </p:spPr>
        <p:txBody>
          <a:bodyPr spcFirstLastPara="1" wrap="square" lIns="91425" tIns="45700" rIns="91425" bIns="45700" anchor="t" anchorCtr="0">
            <a:normAutofit fontScale="92500" lnSpcReduction="20000"/>
          </a:bodyPr>
          <a:lstStyle/>
          <a:p>
            <a:pPr marL="914400" lvl="1" indent="-369569" algn="l" rtl="0">
              <a:lnSpc>
                <a:spcPct val="90000"/>
              </a:lnSpc>
              <a:spcBef>
                <a:spcPts val="0"/>
              </a:spcBef>
              <a:spcAft>
                <a:spcPts val="0"/>
              </a:spcAft>
              <a:buSzPct val="100000"/>
              <a:buChar char="•"/>
            </a:pPr>
            <a:r>
              <a:rPr lang="en-US" sz="2400"/>
              <a:t>What is the mediation process?</a:t>
            </a:r>
            <a:endParaRPr sz="2400"/>
          </a:p>
          <a:p>
            <a:pPr marL="1371600" lvl="2" indent="-369569" algn="l" rtl="0">
              <a:lnSpc>
                <a:spcPct val="90000"/>
              </a:lnSpc>
              <a:spcBef>
                <a:spcPts val="0"/>
              </a:spcBef>
              <a:spcAft>
                <a:spcPts val="0"/>
              </a:spcAft>
              <a:buSzPct val="100000"/>
              <a:buChar char="•"/>
            </a:pPr>
            <a:r>
              <a:rPr lang="en-US" sz="2400" u="sng">
                <a:solidFill>
                  <a:schemeClr val="hlink"/>
                </a:solidFill>
                <a:hlinkClick r:id="rId3"/>
              </a:rPr>
              <a:t>https://www.pon.harvard.edu/daily/mediation/dispute-resolution-how-mediation-unfolds/</a:t>
            </a:r>
            <a:endParaRPr sz="2400"/>
          </a:p>
          <a:p>
            <a:pPr marL="914400" lvl="1" indent="-369569" algn="l" rtl="0">
              <a:lnSpc>
                <a:spcPct val="90000"/>
              </a:lnSpc>
              <a:spcBef>
                <a:spcPts val="0"/>
              </a:spcBef>
              <a:spcAft>
                <a:spcPts val="0"/>
              </a:spcAft>
              <a:buSzPct val="100000"/>
              <a:buChar char="•"/>
            </a:pPr>
            <a:r>
              <a:rPr lang="en-US" sz="2400"/>
              <a:t>What is a BATNA?</a:t>
            </a:r>
            <a:endParaRPr sz="2400"/>
          </a:p>
          <a:p>
            <a:pPr marL="1371600" lvl="2" indent="-369569" algn="l" rtl="0">
              <a:lnSpc>
                <a:spcPct val="90000"/>
              </a:lnSpc>
              <a:spcBef>
                <a:spcPts val="0"/>
              </a:spcBef>
              <a:spcAft>
                <a:spcPts val="0"/>
              </a:spcAft>
              <a:buSzPct val="100000"/>
              <a:buChar char="•"/>
            </a:pPr>
            <a:r>
              <a:rPr lang="en-US" sz="2400" u="sng">
                <a:solidFill>
                  <a:schemeClr val="hlink"/>
                </a:solidFill>
                <a:hlinkClick r:id="rId4"/>
              </a:rPr>
              <a:t>https://www.pon.harvard.edu/daily/batna/translate-your-batna-to-the-current-deal/</a:t>
            </a:r>
            <a:endParaRPr sz="2400"/>
          </a:p>
          <a:p>
            <a:pPr marL="914400" lvl="1" indent="-369569" algn="l" rtl="0">
              <a:lnSpc>
                <a:spcPct val="90000"/>
              </a:lnSpc>
              <a:spcBef>
                <a:spcPts val="0"/>
              </a:spcBef>
              <a:spcAft>
                <a:spcPts val="0"/>
              </a:spcAft>
              <a:buSzPct val="100000"/>
              <a:buChar char="•"/>
            </a:pPr>
            <a:r>
              <a:rPr lang="en-US" sz="2400"/>
              <a:t>Mediation Tips</a:t>
            </a:r>
            <a:endParaRPr sz="2400"/>
          </a:p>
          <a:p>
            <a:pPr marL="1371600" lvl="2" indent="-369569" algn="l" rtl="0">
              <a:lnSpc>
                <a:spcPct val="90000"/>
              </a:lnSpc>
              <a:spcBef>
                <a:spcPts val="0"/>
              </a:spcBef>
              <a:spcAft>
                <a:spcPts val="0"/>
              </a:spcAft>
              <a:buSzPct val="100000"/>
              <a:buChar char="•"/>
            </a:pPr>
            <a:r>
              <a:rPr lang="en-US" sz="2400" u="sng">
                <a:solidFill>
                  <a:schemeClr val="hlink"/>
                </a:solidFill>
                <a:hlinkClick r:id="rId5"/>
              </a:rPr>
              <a:t>https://www.americanbar.org/news/abanews/publications/youraba/2018/april-2018/experts-share-strategies-for-representing-clients-in-mediation-/</a:t>
            </a:r>
            <a:endParaRPr sz="2400"/>
          </a:p>
          <a:p>
            <a:pPr marL="914400" lvl="1" indent="-369569" algn="l" rtl="0">
              <a:lnSpc>
                <a:spcPct val="90000"/>
              </a:lnSpc>
              <a:spcBef>
                <a:spcPts val="0"/>
              </a:spcBef>
              <a:spcAft>
                <a:spcPts val="0"/>
              </a:spcAft>
              <a:buSzPct val="100000"/>
              <a:buChar char="•"/>
            </a:pPr>
            <a:r>
              <a:rPr lang="en-US" sz="2400"/>
              <a:t>Recorded Final Rounds from 2022</a:t>
            </a:r>
            <a:endParaRPr sz="2400"/>
          </a:p>
          <a:p>
            <a:pPr marL="1371600" lvl="2" indent="-369569" algn="l" rtl="0">
              <a:lnSpc>
                <a:spcPct val="90000"/>
              </a:lnSpc>
              <a:spcBef>
                <a:spcPts val="0"/>
              </a:spcBef>
              <a:spcAft>
                <a:spcPts val="0"/>
              </a:spcAft>
              <a:buSzPct val="100000"/>
              <a:buChar char="•"/>
            </a:pPr>
            <a:r>
              <a:rPr lang="en-US" sz="2400" u="sng">
                <a:solidFill>
                  <a:schemeClr val="hlink"/>
                </a:solidFill>
                <a:hlinkClick r:id="rId6"/>
              </a:rPr>
              <a:t>https://law.uh.edu/blakely/mediatorcompetition/2022/Mediator%20H/Mediator%20H%20(15%20v%2022)%20Final%20Round.mp4</a:t>
            </a:r>
            <a:endParaRPr sz="2400"/>
          </a:p>
          <a:p>
            <a:pPr marL="1371600" lvl="2" indent="-369569" algn="l" rtl="0">
              <a:lnSpc>
                <a:spcPct val="90000"/>
              </a:lnSpc>
              <a:spcBef>
                <a:spcPts val="0"/>
              </a:spcBef>
              <a:spcAft>
                <a:spcPts val="0"/>
              </a:spcAft>
              <a:buSzPct val="100000"/>
              <a:buChar char="•"/>
            </a:pPr>
            <a:r>
              <a:rPr lang="en-US" sz="2400" u="sng">
                <a:solidFill>
                  <a:schemeClr val="hlink"/>
                </a:solidFill>
                <a:hlinkClick r:id="rId7"/>
              </a:rPr>
              <a:t>https://law.uh.edu/blakely/mediatorcompetition/2020/Mediator%20B/Mediator%20B%20%20-%20Final%20Round.mp4</a:t>
            </a:r>
            <a:endParaRPr sz="2400"/>
          </a:p>
          <a:p>
            <a:pPr marL="1371600" lvl="0" indent="0" algn="l" rtl="0">
              <a:lnSpc>
                <a:spcPct val="90000"/>
              </a:lnSpc>
              <a:spcBef>
                <a:spcPts val="0"/>
              </a:spcBef>
              <a:spcAft>
                <a:spcPts val="0"/>
              </a:spcAft>
              <a:buSzPct val="81081"/>
              <a:buNone/>
            </a:pPr>
            <a:endParaRPr sz="2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6"/>
        <p:cNvGrpSpPr/>
        <p:nvPr/>
      </p:nvGrpSpPr>
      <p:grpSpPr>
        <a:xfrm>
          <a:off x="0" y="0"/>
          <a:ext cx="0" cy="0"/>
          <a:chOff x="0" y="0"/>
          <a:chExt cx="0" cy="0"/>
        </a:xfrm>
      </p:grpSpPr>
      <p:sp>
        <p:nvSpPr>
          <p:cNvPr id="277" name="Google Shape;277;p1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pic>
        <p:nvPicPr>
          <p:cNvPr id="278" name="Google Shape;278;p16" descr="What Questions Should You Ask During the Product Lifecycle? | Machine Design"/>
          <p:cNvPicPr preferRelativeResize="0"/>
          <p:nvPr/>
        </p:nvPicPr>
        <p:blipFill rotWithShape="1">
          <a:blip r:embed="rId3">
            <a:alphaModFix amt="30000"/>
          </a:blip>
          <a:srcRect l="1332"/>
          <a:stretch/>
        </p:blipFill>
        <p:spPr>
          <a:xfrm>
            <a:off x="20" y="10"/>
            <a:ext cx="12191980" cy="6857990"/>
          </a:xfrm>
          <a:prstGeom prst="rect">
            <a:avLst/>
          </a:prstGeom>
          <a:noFill/>
          <a:ln>
            <a:noFill/>
          </a:ln>
        </p:spPr>
      </p:pic>
      <p:sp>
        <p:nvSpPr>
          <p:cNvPr id="279" name="Google Shape;279;p16"/>
          <p:cNvSpPr txBox="1">
            <a:spLocks noGrp="1"/>
          </p:cNvSpPr>
          <p:nvPr>
            <p:ph type="title"/>
          </p:nvPr>
        </p:nvSpPr>
        <p:spPr>
          <a:xfrm>
            <a:off x="2895600" y="764373"/>
            <a:ext cx="8610600" cy="129302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000"/>
              <a:buFont typeface="Century Gothic"/>
              <a:buNone/>
            </a:pPr>
            <a:endParaRPr/>
          </a:p>
        </p:txBody>
      </p:sp>
      <p:pic>
        <p:nvPicPr>
          <p:cNvPr id="280" name="Google Shape;280;p16"/>
          <p:cNvPicPr preferRelativeResize="0"/>
          <p:nvPr/>
        </p:nvPicPr>
        <p:blipFill rotWithShape="1">
          <a:blip r:embed="rId4">
            <a:alphaModFix/>
          </a:blip>
          <a:srcRect/>
          <a:stretch/>
        </p:blipFill>
        <p:spPr>
          <a:xfrm>
            <a:off x="0" y="0"/>
            <a:ext cx="12192000" cy="1441450"/>
          </a:xfrm>
          <a:prstGeom prst="rect">
            <a:avLst/>
          </a:prstGeom>
          <a:noFill/>
          <a:ln>
            <a:noFill/>
          </a:ln>
        </p:spPr>
      </p:pic>
      <p:sp>
        <p:nvSpPr>
          <p:cNvPr id="281" name="Google Shape;281;p16"/>
          <p:cNvSpPr txBox="1">
            <a:spLocks noGrp="1"/>
          </p:cNvSpPr>
          <p:nvPr>
            <p:ph type="body" idx="1"/>
          </p:nvPr>
        </p:nvSpPr>
        <p:spPr>
          <a:xfrm>
            <a:off x="685800" y="2194560"/>
            <a:ext cx="10820400" cy="402412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7200"/>
              <a:buNone/>
            </a:pPr>
            <a:endParaRPr sz="7200" b="1"/>
          </a:p>
          <a:p>
            <a:pPr marL="0" lvl="0" indent="0" algn="ctr" rtl="0">
              <a:lnSpc>
                <a:spcPct val="90000"/>
              </a:lnSpc>
              <a:spcBef>
                <a:spcPts val="1000"/>
              </a:spcBef>
              <a:spcAft>
                <a:spcPts val="0"/>
              </a:spcAft>
              <a:buClr>
                <a:schemeClr val="dk1"/>
              </a:buClr>
              <a:buSzPts val="7200"/>
              <a:buNone/>
            </a:pPr>
            <a:r>
              <a:rPr lang="en-US" sz="7200" b="1"/>
              <a:t>Questions</a:t>
            </a:r>
            <a:endParaRPr/>
          </a:p>
        </p:txBody>
      </p:sp>
    </p:spTree>
  </p:cSld>
  <p:clrMapOvr>
    <a:masterClrMapping/>
  </p:clrMapOvr>
</p:sld>
</file>

<file path=ppt/theme/theme1.xml><?xml version="1.0" encoding="utf-8"?>
<a:theme xmlns:a="http://schemas.openxmlformats.org/drawingml/2006/main" name="Vapor Trail">
  <a:themeElements>
    <a:clrScheme name="Vapor Trail">
      <a:dk1>
        <a:srgbClr val="000000"/>
      </a:dk1>
      <a:lt1>
        <a:srgbClr val="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2278</Words>
  <Application>Microsoft Macintosh PowerPoint</Application>
  <PresentationFormat>Widescreen</PresentationFormat>
  <Paragraphs>220</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Courier New</vt:lpstr>
      <vt:lpstr>Arial</vt:lpstr>
      <vt:lpstr>Times New Roman</vt:lpstr>
      <vt:lpstr>Century Gothic</vt:lpstr>
      <vt:lpstr>Vapor Trail</vt:lpstr>
      <vt:lpstr>TOM NEWHOUSE  MEDIATION COMPETITION </vt:lpstr>
      <vt:lpstr>WHAT IS THE TOM NEWHOUSE MEDIATION COMPETITION?</vt:lpstr>
      <vt:lpstr>WHAT IS MEDIATION?</vt:lpstr>
      <vt:lpstr>WHAT IS MEDIATION?</vt:lpstr>
      <vt:lpstr>BASICS</vt:lpstr>
      <vt:lpstr>PRELIMINARY &amp; SEMI SCHEDULE</vt:lpstr>
      <vt:lpstr>CHAMPIONSHIP SCHEDULE</vt:lpstr>
      <vt:lpstr>REGISTRATION</vt:lpstr>
      <vt:lpstr>HOW WILL IT WORK?</vt:lpstr>
      <vt:lpstr>How does scoring work?</vt:lpstr>
      <vt:lpstr>Criteria for advancing</vt:lpstr>
      <vt:lpstr>RULES &amp; CREDIT</vt:lpstr>
      <vt:lpstr>ADVOCATE RULES</vt:lpstr>
      <vt:lpstr>WRITING REQUIREMENTS</vt:lpstr>
      <vt:lpstr>CREDIT</vt:lpstr>
      <vt:lpstr>CREDIT</vt:lpstr>
      <vt:lpstr>CREDIT</vt:lpstr>
      <vt:lpstr>PRIZES</vt:lpstr>
      <vt:lpstr>This Year’s Sponsor: Bradley Arant</vt:lpstr>
      <vt:lpstr>Registration Link</vt:lpstr>
      <vt:lpstr>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Lama Zakzok</dc:creator>
  <cp:lastModifiedBy>Trevino, Haleigh A</cp:lastModifiedBy>
  <cp:revision>213</cp:revision>
  <dcterms:created xsi:type="dcterms:W3CDTF">2020-09-28T19:19:44Z</dcterms:created>
  <dcterms:modified xsi:type="dcterms:W3CDTF">2026-09-14T14:30:50Z</dcterms:modified>
</cp:coreProperties>
</file>